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tags/tag15.xml" ContentType="application/vnd.openxmlformats-officedocument.presentationml.tags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tags/tag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2"/>
  </p:notesMasterIdLst>
  <p:sldIdLst>
    <p:sldId id="256" r:id="rId2"/>
    <p:sldId id="391" r:id="rId3"/>
    <p:sldId id="392" r:id="rId4"/>
    <p:sldId id="393" r:id="rId5"/>
    <p:sldId id="259" r:id="rId6"/>
    <p:sldId id="394" r:id="rId7"/>
    <p:sldId id="395" r:id="rId8"/>
    <p:sldId id="398" r:id="rId9"/>
    <p:sldId id="399" r:id="rId10"/>
    <p:sldId id="492" r:id="rId11"/>
    <p:sldId id="401" r:id="rId12"/>
    <p:sldId id="402" r:id="rId13"/>
    <p:sldId id="403" r:id="rId14"/>
    <p:sldId id="405" r:id="rId15"/>
    <p:sldId id="493" r:id="rId16"/>
    <p:sldId id="407" r:id="rId17"/>
    <p:sldId id="494" r:id="rId18"/>
    <p:sldId id="409" r:id="rId19"/>
    <p:sldId id="495" r:id="rId20"/>
    <p:sldId id="411" r:id="rId21"/>
    <p:sldId id="496" r:id="rId22"/>
    <p:sldId id="412" r:id="rId23"/>
    <p:sldId id="497" r:id="rId24"/>
    <p:sldId id="413" r:id="rId25"/>
    <p:sldId id="498" r:id="rId26"/>
    <p:sldId id="415" r:id="rId27"/>
    <p:sldId id="499" r:id="rId28"/>
    <p:sldId id="414" r:id="rId29"/>
    <p:sldId id="500" r:id="rId30"/>
    <p:sldId id="504" r:id="rId31"/>
    <p:sldId id="473" r:id="rId32"/>
    <p:sldId id="421" r:id="rId33"/>
    <p:sldId id="422" r:id="rId34"/>
    <p:sldId id="517" r:id="rId35"/>
    <p:sldId id="425" r:id="rId36"/>
    <p:sldId id="426" r:id="rId37"/>
    <p:sldId id="435" r:id="rId38"/>
    <p:sldId id="436" r:id="rId39"/>
    <p:sldId id="507" r:id="rId40"/>
    <p:sldId id="438" r:id="rId41"/>
    <p:sldId id="508" r:id="rId42"/>
    <p:sldId id="440" r:id="rId43"/>
    <p:sldId id="441" r:id="rId44"/>
    <p:sldId id="442" r:id="rId45"/>
    <p:sldId id="510" r:id="rId46"/>
    <p:sldId id="444" r:id="rId47"/>
    <p:sldId id="511" r:id="rId48"/>
    <p:sldId id="446" r:id="rId49"/>
    <p:sldId id="447" r:id="rId50"/>
    <p:sldId id="512" r:id="rId51"/>
    <p:sldId id="449" r:id="rId52"/>
    <p:sldId id="450" r:id="rId53"/>
    <p:sldId id="513" r:id="rId54"/>
    <p:sldId id="452" r:id="rId55"/>
    <p:sldId id="514" r:id="rId56"/>
    <p:sldId id="454" r:id="rId57"/>
    <p:sldId id="455" r:id="rId58"/>
    <p:sldId id="515" r:id="rId59"/>
    <p:sldId id="487" r:id="rId60"/>
    <p:sldId id="521" r:id="rId61"/>
    <p:sldId id="519" r:id="rId62"/>
    <p:sldId id="516" r:id="rId63"/>
    <p:sldId id="488" r:id="rId64"/>
    <p:sldId id="490" r:id="rId65"/>
    <p:sldId id="489" r:id="rId66"/>
    <p:sldId id="458" r:id="rId67"/>
    <p:sldId id="522" r:id="rId68"/>
    <p:sldId id="460" r:id="rId69"/>
    <p:sldId id="523" r:id="rId70"/>
    <p:sldId id="462" r:id="rId71"/>
    <p:sldId id="463" r:id="rId72"/>
    <p:sldId id="524" r:id="rId73"/>
    <p:sldId id="465" r:id="rId74"/>
    <p:sldId id="466" r:id="rId75"/>
    <p:sldId id="525" r:id="rId76"/>
    <p:sldId id="468" r:id="rId77"/>
    <p:sldId id="469" r:id="rId78"/>
    <p:sldId id="526" r:id="rId79"/>
    <p:sldId id="527" r:id="rId80"/>
    <p:sldId id="471" r:id="rId81"/>
    <p:sldId id="520" r:id="rId82"/>
    <p:sldId id="505" r:id="rId83"/>
    <p:sldId id="481" r:id="rId84"/>
    <p:sldId id="477" r:id="rId85"/>
    <p:sldId id="482" r:id="rId86"/>
    <p:sldId id="484" r:id="rId87"/>
    <p:sldId id="506" r:id="rId88"/>
    <p:sldId id="491" r:id="rId89"/>
    <p:sldId id="262" r:id="rId90"/>
    <p:sldId id="302" r:id="rId9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10" autoAdjust="0"/>
    <p:restoredTop sz="91118" autoAdjust="0"/>
  </p:normalViewPr>
  <p:slideViewPr>
    <p:cSldViewPr>
      <p:cViewPr varScale="1">
        <p:scale>
          <a:sx n="70" d="100"/>
          <a:sy n="70" d="100"/>
        </p:scale>
        <p:origin x="-114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A0405-F045-4290-A78F-682B597A3472}" type="datetimeFigureOut">
              <a:rPr lang="zh-CN" altLang="en-US" smtClean="0"/>
              <a:pPr/>
              <a:t>2011-6-10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50A50-F8B5-4EA6-924D-6ABD9F0E66B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荷兰</a:t>
            </a:r>
            <a:r>
              <a:rPr lang="en-US" altLang="zh-CN" dirty="0" err="1" smtClean="0"/>
              <a:t>Twente</a:t>
            </a:r>
            <a:r>
              <a:rPr lang="en-US" altLang="zh-CN" dirty="0" smtClean="0"/>
              <a:t>(</a:t>
            </a:r>
            <a:r>
              <a:rPr lang="zh-CN" altLang="en-US" dirty="0" smtClean="0"/>
              <a:t>特温特</a:t>
            </a:r>
            <a:r>
              <a:rPr lang="en-US" altLang="zh-CN" dirty="0" smtClean="0"/>
              <a:t>)</a:t>
            </a:r>
            <a:r>
              <a:rPr lang="zh-CN" altLang="en-US" dirty="0" smtClean="0"/>
              <a:t>大学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玛亚马赫什瓦（</a:t>
            </a:r>
            <a:r>
              <a:rPr lang="en-US" altLang="zh-CN" dirty="0" err="1" smtClean="0"/>
              <a:t>Madhyamaheshwar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曼代基罗</a:t>
            </a:r>
            <a:r>
              <a:rPr lang="en-US" altLang="zh-CN" dirty="0" smtClean="0"/>
              <a:t>(</a:t>
            </a:r>
            <a:r>
              <a:rPr lang="en-US" dirty="0" err="1" smtClean="0"/>
              <a:t>Mandakini</a:t>
            </a:r>
            <a:r>
              <a:rPr lang="en-US" dirty="0" smtClean="0"/>
              <a:t>)</a:t>
            </a:r>
            <a:r>
              <a:rPr lang="zh-CN" altLang="en-US" dirty="0" smtClean="0"/>
              <a:t>河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北阿肯德邦</a:t>
            </a:r>
            <a:r>
              <a:rPr lang="en-US" altLang="zh-CN" dirty="0" smtClean="0"/>
              <a:t>(</a:t>
            </a:r>
            <a:r>
              <a:rPr lang="en-US" dirty="0" err="1" smtClean="0"/>
              <a:t>Uttarakhand</a:t>
            </a:r>
            <a:r>
              <a:rPr lang="en-US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乌基默特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Okhimath</a:t>
            </a:r>
            <a:r>
              <a:rPr lang="en-US" altLang="zh-CN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5</a:t>
            </a:r>
            <a:r>
              <a:rPr lang="zh-CN" altLang="en-US" dirty="0" smtClean="0"/>
              <a:t>条发源于喜马拉雅山西段南麓的河流是恒河的源流，即帕吉勒提</a:t>
            </a:r>
            <a:r>
              <a:rPr lang="en-US" altLang="zh-CN" dirty="0" smtClean="0"/>
              <a:t>(</a:t>
            </a:r>
            <a:r>
              <a:rPr lang="en-US" dirty="0" smtClean="0"/>
              <a:t>Bhagirathi)</a:t>
            </a:r>
            <a:r>
              <a:rPr lang="zh-CN" altLang="en-US" dirty="0" smtClean="0"/>
              <a:t>河、阿勒格嫩达</a:t>
            </a:r>
            <a:r>
              <a:rPr lang="en-US" altLang="zh-CN" dirty="0" smtClean="0"/>
              <a:t>(</a:t>
            </a:r>
            <a:r>
              <a:rPr lang="en-US" dirty="0" err="1" smtClean="0"/>
              <a:t>Alaknada</a:t>
            </a:r>
            <a:r>
              <a:rPr lang="en-US" dirty="0" smtClean="0"/>
              <a:t>)</a:t>
            </a:r>
            <a:r>
              <a:rPr lang="zh-CN" altLang="en-US" dirty="0" smtClean="0"/>
              <a:t>河、曼代基罗</a:t>
            </a:r>
            <a:r>
              <a:rPr lang="en-US" altLang="zh-CN" dirty="0" smtClean="0"/>
              <a:t>(</a:t>
            </a:r>
            <a:r>
              <a:rPr lang="en-US" dirty="0" err="1" smtClean="0"/>
              <a:t>Mandakini</a:t>
            </a:r>
            <a:r>
              <a:rPr lang="en-US" dirty="0" smtClean="0"/>
              <a:t>)</a:t>
            </a:r>
            <a:r>
              <a:rPr lang="zh-CN" altLang="en-US" dirty="0" smtClean="0"/>
              <a:t>河、陶利根加</a:t>
            </a:r>
            <a:r>
              <a:rPr lang="en-US" altLang="zh-CN" dirty="0" smtClean="0"/>
              <a:t>(</a:t>
            </a:r>
            <a:r>
              <a:rPr lang="en-US" dirty="0" err="1" smtClean="0"/>
              <a:t>Dhauliganga</a:t>
            </a:r>
            <a:r>
              <a:rPr lang="en-US" dirty="0" smtClean="0"/>
              <a:t>)</a:t>
            </a:r>
            <a:r>
              <a:rPr lang="zh-CN" altLang="en-US" dirty="0" smtClean="0"/>
              <a:t>河和宾德</a:t>
            </a:r>
            <a:r>
              <a:rPr lang="en-US" altLang="zh-CN" dirty="0" smtClean="0"/>
              <a:t>(</a:t>
            </a:r>
            <a:r>
              <a:rPr lang="en-US" dirty="0" smtClean="0"/>
              <a:t>Pindar)</a:t>
            </a:r>
            <a:r>
              <a:rPr lang="zh-CN" altLang="en-US" dirty="0" smtClean="0"/>
              <a:t>河，前两条源流最长。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荷兰</a:t>
            </a:r>
            <a:r>
              <a:rPr lang="en-US" altLang="zh-CN" dirty="0" err="1" smtClean="0"/>
              <a:t>Twente</a:t>
            </a:r>
            <a:r>
              <a:rPr lang="en-US" altLang="zh-CN" dirty="0" smtClean="0"/>
              <a:t>(</a:t>
            </a:r>
            <a:r>
              <a:rPr lang="zh-CN" altLang="en-US" dirty="0" smtClean="0"/>
              <a:t>特温特</a:t>
            </a:r>
            <a:r>
              <a:rPr lang="en-US" altLang="zh-CN" dirty="0" smtClean="0"/>
              <a:t>)</a:t>
            </a:r>
            <a:r>
              <a:rPr lang="zh-CN" altLang="en-US" dirty="0" smtClean="0"/>
              <a:t>大学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LISS: Linear Imaging</a:t>
            </a:r>
            <a:r>
              <a:rPr lang="en-US" altLang="zh-CN" baseline="0" dirty="0" smtClean="0"/>
              <a:t> Self-scanning System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43121-208A-4F1B-BDDD-A1D54726CB6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0A50-F8B5-4EA6-924D-6ABD9F0E66BC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28736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83AF1D-5523-49A5-BE45-889E4BB60AE9}" type="datetimeFigureOut">
              <a:rPr lang="zh-CN" altLang="en-US" smtClean="0"/>
              <a:pPr>
                <a:defRPr/>
              </a:pPr>
              <a:t>2011-6-10</a:t>
            </a:fld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C1B557-9C78-423D-AE93-EBADD249932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D922B6-9D4B-425B-990C-4C65AA8312A5}" type="datetimeFigureOut">
              <a:rPr lang="zh-CN" altLang="en-US"/>
              <a:pPr>
                <a:defRPr/>
              </a:pPr>
              <a:t>2011-6-10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5DEF59-0A10-4496-84D4-64CE51D54E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CEAB6-80CF-4BDB-8914-8A8F2FAC75F6}" type="datetimeFigureOut">
              <a:rPr lang="zh-CN" altLang="en-US"/>
              <a:pPr>
                <a:defRPr/>
              </a:pPr>
              <a:t>2011-6-10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7376D-D79B-463E-9304-A1E0C5D7A8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/>
          <a:lstStyle>
            <a:lvl1pPr algn="l"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7" name="图片 6"/>
          <p:cNvPicPr/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215338" y="0"/>
            <a:ext cx="928662" cy="928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7832A-80F0-4AEC-AB80-DBAE1CB93AC4}" type="datetimeFigureOut">
              <a:rPr lang="zh-CN" altLang="en-US"/>
              <a:pPr>
                <a:defRPr/>
              </a:pPr>
              <a:t>2011-6-10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C45CC-FBB0-4512-8B73-2F600814A7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8CE98-C48E-4772-A272-4EE5CEFD8779}" type="datetimeFigureOut">
              <a:rPr lang="zh-CN" altLang="en-US"/>
              <a:pPr>
                <a:defRPr/>
              </a:pPr>
              <a:t>2011-6-10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AF4BE-8D3B-4A20-B017-24DED17254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D30D3-2CC6-4DCF-B74B-3AD4C3FA5F96}" type="datetimeFigureOut">
              <a:rPr lang="zh-CN" altLang="en-US"/>
              <a:pPr>
                <a:defRPr/>
              </a:pPr>
              <a:t>2011-6-10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FEE27-1B67-477E-AB81-1F73833885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AA5D3-14A5-415E-9A51-103AD49199D3}" type="datetimeFigureOut">
              <a:rPr lang="zh-CN" altLang="en-US"/>
              <a:pPr>
                <a:defRPr/>
              </a:pPr>
              <a:t>2011-6-10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C793A-C917-492B-9AB6-56B827D925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BD4AB-AC1E-48C0-9BE8-3F452727AA5B}" type="datetimeFigureOut">
              <a:rPr lang="zh-CN" altLang="en-US"/>
              <a:pPr>
                <a:defRPr/>
              </a:pPr>
              <a:t>2011-6-10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CDC8E-7219-41EB-A10F-153A6CA555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B71A4-714A-46B6-96A0-49042CF1EDE5}" type="datetimeFigureOut">
              <a:rPr lang="zh-CN" altLang="en-US"/>
              <a:pPr>
                <a:defRPr/>
              </a:pPr>
              <a:t>2011-6-10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7FDEA-9F1D-4C55-BDC2-5B3298C3C2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49E5C-6F6F-4010-AEDF-8B87CEB1AC1E}" type="datetimeFigureOut">
              <a:rPr lang="zh-CN" altLang="en-US"/>
              <a:pPr>
                <a:defRPr/>
              </a:pPr>
              <a:t>2011-6-10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22D85-0090-419D-91AC-F939A9FFBF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283AF1D-5523-49A5-BE45-889E4BB60AE9}" type="datetimeFigureOut">
              <a:rPr lang="zh-CN" altLang="en-US"/>
              <a:pPr>
                <a:defRPr/>
              </a:pPr>
              <a:t>2011-6-10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dirty="0" smtClean="0"/>
              <a:t>基于多源数据的面向对象滑坡信息提取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8C1B557-9C78-423D-AE93-EBADD24993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8.xml"/><Relationship Id="rId7" Type="http://schemas.openxmlformats.org/officeDocument/2006/relationships/slide" Target="slide16.xml"/><Relationship Id="rId12" Type="http://schemas.openxmlformats.org/officeDocument/2006/relationships/slide" Target="slide3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28.xml"/><Relationship Id="rId5" Type="http://schemas.openxmlformats.org/officeDocument/2006/relationships/slide" Target="slide18.xml"/><Relationship Id="rId10" Type="http://schemas.openxmlformats.org/officeDocument/2006/relationships/slide" Target="slide26.xml"/><Relationship Id="rId4" Type="http://schemas.openxmlformats.org/officeDocument/2006/relationships/slide" Target="slide11.xml"/><Relationship Id="rId9" Type="http://schemas.openxmlformats.org/officeDocument/2006/relationships/slide" Target="slide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8.xml"/><Relationship Id="rId7" Type="http://schemas.openxmlformats.org/officeDocument/2006/relationships/slide" Target="slide16.xml"/><Relationship Id="rId12" Type="http://schemas.openxmlformats.org/officeDocument/2006/relationships/slide" Target="slide3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28.xml"/><Relationship Id="rId5" Type="http://schemas.openxmlformats.org/officeDocument/2006/relationships/slide" Target="slide18.xml"/><Relationship Id="rId10" Type="http://schemas.openxmlformats.org/officeDocument/2006/relationships/slide" Target="slide26.xml"/><Relationship Id="rId4" Type="http://schemas.openxmlformats.org/officeDocument/2006/relationships/slide" Target="slide11.xml"/><Relationship Id="rId9" Type="http://schemas.openxmlformats.org/officeDocument/2006/relationships/slide" Target="slide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8.xml"/><Relationship Id="rId7" Type="http://schemas.openxmlformats.org/officeDocument/2006/relationships/slide" Target="slide16.xml"/><Relationship Id="rId12" Type="http://schemas.openxmlformats.org/officeDocument/2006/relationships/slide" Target="slide3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28.xml"/><Relationship Id="rId5" Type="http://schemas.openxmlformats.org/officeDocument/2006/relationships/slide" Target="slide18.xml"/><Relationship Id="rId10" Type="http://schemas.openxmlformats.org/officeDocument/2006/relationships/slide" Target="slide26.xml"/><Relationship Id="rId4" Type="http://schemas.openxmlformats.org/officeDocument/2006/relationships/slide" Target="slide11.xml"/><Relationship Id="rId9" Type="http://schemas.openxmlformats.org/officeDocument/2006/relationships/slide" Target="slide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8.xml"/><Relationship Id="rId7" Type="http://schemas.openxmlformats.org/officeDocument/2006/relationships/slide" Target="slide16.xml"/><Relationship Id="rId12" Type="http://schemas.openxmlformats.org/officeDocument/2006/relationships/slide" Target="slide3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28.xml"/><Relationship Id="rId5" Type="http://schemas.openxmlformats.org/officeDocument/2006/relationships/slide" Target="slide18.xml"/><Relationship Id="rId10" Type="http://schemas.openxmlformats.org/officeDocument/2006/relationships/slide" Target="slide26.xml"/><Relationship Id="rId4" Type="http://schemas.openxmlformats.org/officeDocument/2006/relationships/slide" Target="slide11.xml"/><Relationship Id="rId9" Type="http://schemas.openxmlformats.org/officeDocument/2006/relationships/slide" Target="slide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8.xml"/><Relationship Id="rId7" Type="http://schemas.openxmlformats.org/officeDocument/2006/relationships/slide" Target="slide16.xml"/><Relationship Id="rId12" Type="http://schemas.openxmlformats.org/officeDocument/2006/relationships/slide" Target="slide3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28.xml"/><Relationship Id="rId5" Type="http://schemas.openxmlformats.org/officeDocument/2006/relationships/slide" Target="slide18.xml"/><Relationship Id="rId10" Type="http://schemas.openxmlformats.org/officeDocument/2006/relationships/slide" Target="slide26.xml"/><Relationship Id="rId4" Type="http://schemas.openxmlformats.org/officeDocument/2006/relationships/slide" Target="slide11.xml"/><Relationship Id="rId9" Type="http://schemas.openxmlformats.org/officeDocument/2006/relationships/slide" Target="slide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8.xml"/><Relationship Id="rId7" Type="http://schemas.openxmlformats.org/officeDocument/2006/relationships/slide" Target="slide16.xml"/><Relationship Id="rId12" Type="http://schemas.openxmlformats.org/officeDocument/2006/relationships/slide" Target="slide3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28.xml"/><Relationship Id="rId5" Type="http://schemas.openxmlformats.org/officeDocument/2006/relationships/slide" Target="slide18.xml"/><Relationship Id="rId10" Type="http://schemas.openxmlformats.org/officeDocument/2006/relationships/slide" Target="slide26.xml"/><Relationship Id="rId4" Type="http://schemas.openxmlformats.org/officeDocument/2006/relationships/slide" Target="slide11.xml"/><Relationship Id="rId9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8.xml"/><Relationship Id="rId7" Type="http://schemas.openxmlformats.org/officeDocument/2006/relationships/slide" Target="slide16.xml"/><Relationship Id="rId12" Type="http://schemas.openxmlformats.org/officeDocument/2006/relationships/slide" Target="slide3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28.xml"/><Relationship Id="rId5" Type="http://schemas.openxmlformats.org/officeDocument/2006/relationships/slide" Target="slide18.xml"/><Relationship Id="rId10" Type="http://schemas.openxmlformats.org/officeDocument/2006/relationships/slide" Target="slide26.xml"/><Relationship Id="rId4" Type="http://schemas.openxmlformats.org/officeDocument/2006/relationships/slide" Target="slide11.xml"/><Relationship Id="rId9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8.xml"/><Relationship Id="rId7" Type="http://schemas.openxmlformats.org/officeDocument/2006/relationships/slide" Target="slide16.xml"/><Relationship Id="rId12" Type="http://schemas.openxmlformats.org/officeDocument/2006/relationships/slide" Target="slide3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28.xml"/><Relationship Id="rId5" Type="http://schemas.openxmlformats.org/officeDocument/2006/relationships/slide" Target="slide18.xml"/><Relationship Id="rId10" Type="http://schemas.openxmlformats.org/officeDocument/2006/relationships/slide" Target="slide26.xml"/><Relationship Id="rId4" Type="http://schemas.openxmlformats.org/officeDocument/2006/relationships/slide" Target="slide11.xml"/><Relationship Id="rId9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8.xml"/><Relationship Id="rId7" Type="http://schemas.openxmlformats.org/officeDocument/2006/relationships/slide" Target="slide16.xml"/><Relationship Id="rId12" Type="http://schemas.openxmlformats.org/officeDocument/2006/relationships/slide" Target="slide3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28.xml"/><Relationship Id="rId5" Type="http://schemas.openxmlformats.org/officeDocument/2006/relationships/slide" Target="slide18.xml"/><Relationship Id="rId10" Type="http://schemas.openxmlformats.org/officeDocument/2006/relationships/slide" Target="slide26.xml"/><Relationship Id="rId4" Type="http://schemas.openxmlformats.org/officeDocument/2006/relationships/slide" Target="slide11.xml"/><Relationship Id="rId9" Type="http://schemas.openxmlformats.org/officeDocument/2006/relationships/slide" Target="sl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3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slide" Target="slide32.xml"/><Relationship Id="rId7" Type="http://schemas.openxmlformats.org/officeDocument/2006/relationships/slide" Target="slide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5" Type="http://schemas.openxmlformats.org/officeDocument/2006/relationships/slide" Target="slide62.xml"/><Relationship Id="rId4" Type="http://schemas.openxmlformats.org/officeDocument/2006/relationships/slide" Target="slide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slide" Target="slide32.xml"/><Relationship Id="rId7" Type="http://schemas.openxmlformats.org/officeDocument/2006/relationships/slide" Target="slide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5" Type="http://schemas.openxmlformats.org/officeDocument/2006/relationships/slide" Target="slide62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0.xml"/><Relationship Id="rId7" Type="http://schemas.openxmlformats.org/officeDocument/2006/relationships/slide" Target="slide5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37.xml"/><Relationship Id="rId5" Type="http://schemas.openxmlformats.org/officeDocument/2006/relationships/slide" Target="slide46.xml"/><Relationship Id="rId10" Type="http://schemas.openxmlformats.org/officeDocument/2006/relationships/slide" Target="slide59.xml"/><Relationship Id="rId4" Type="http://schemas.openxmlformats.org/officeDocument/2006/relationships/slide" Target="slide42.xml"/><Relationship Id="rId9" Type="http://schemas.openxmlformats.org/officeDocument/2006/relationships/slide" Target="slide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0.xml"/><Relationship Id="rId7" Type="http://schemas.openxmlformats.org/officeDocument/2006/relationships/slide" Target="slide5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37.xml"/><Relationship Id="rId5" Type="http://schemas.openxmlformats.org/officeDocument/2006/relationships/slide" Target="slide46.xml"/><Relationship Id="rId10" Type="http://schemas.openxmlformats.org/officeDocument/2006/relationships/slide" Target="slide59.xml"/><Relationship Id="rId4" Type="http://schemas.openxmlformats.org/officeDocument/2006/relationships/slide" Target="slide42.xml"/><Relationship Id="rId9" Type="http://schemas.openxmlformats.org/officeDocument/2006/relationships/slide" Target="slide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0.xml"/><Relationship Id="rId7" Type="http://schemas.openxmlformats.org/officeDocument/2006/relationships/slide" Target="slide5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37.xml"/><Relationship Id="rId5" Type="http://schemas.openxmlformats.org/officeDocument/2006/relationships/slide" Target="slide46.xml"/><Relationship Id="rId10" Type="http://schemas.openxmlformats.org/officeDocument/2006/relationships/slide" Target="slide59.xml"/><Relationship Id="rId4" Type="http://schemas.openxmlformats.org/officeDocument/2006/relationships/slide" Target="slide42.xml"/><Relationship Id="rId9" Type="http://schemas.openxmlformats.org/officeDocument/2006/relationships/slide" Target="slide5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0.xml"/><Relationship Id="rId7" Type="http://schemas.openxmlformats.org/officeDocument/2006/relationships/slide" Target="slide5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37.xml"/><Relationship Id="rId5" Type="http://schemas.openxmlformats.org/officeDocument/2006/relationships/slide" Target="slide46.xml"/><Relationship Id="rId10" Type="http://schemas.openxmlformats.org/officeDocument/2006/relationships/slide" Target="slide59.xml"/><Relationship Id="rId4" Type="http://schemas.openxmlformats.org/officeDocument/2006/relationships/slide" Target="slide42.xml"/><Relationship Id="rId9" Type="http://schemas.openxmlformats.org/officeDocument/2006/relationships/slide" Target="slide5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0.xml"/><Relationship Id="rId7" Type="http://schemas.openxmlformats.org/officeDocument/2006/relationships/slide" Target="slide5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37.xml"/><Relationship Id="rId5" Type="http://schemas.openxmlformats.org/officeDocument/2006/relationships/slide" Target="slide46.xml"/><Relationship Id="rId10" Type="http://schemas.openxmlformats.org/officeDocument/2006/relationships/slide" Target="slide59.xml"/><Relationship Id="rId4" Type="http://schemas.openxmlformats.org/officeDocument/2006/relationships/slide" Target="slide42.xml"/><Relationship Id="rId9" Type="http://schemas.openxmlformats.org/officeDocument/2006/relationships/slide" Target="slide5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0.xml"/><Relationship Id="rId7" Type="http://schemas.openxmlformats.org/officeDocument/2006/relationships/slide" Target="slide5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37.xml"/><Relationship Id="rId5" Type="http://schemas.openxmlformats.org/officeDocument/2006/relationships/slide" Target="slide46.xml"/><Relationship Id="rId10" Type="http://schemas.openxmlformats.org/officeDocument/2006/relationships/slide" Target="slide59.xml"/><Relationship Id="rId4" Type="http://schemas.openxmlformats.org/officeDocument/2006/relationships/slide" Target="slide42.xml"/><Relationship Id="rId9" Type="http://schemas.openxmlformats.org/officeDocument/2006/relationships/slide" Target="slide5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49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0.xml"/><Relationship Id="rId7" Type="http://schemas.openxmlformats.org/officeDocument/2006/relationships/slide" Target="slide5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37.xml"/><Relationship Id="rId5" Type="http://schemas.openxmlformats.org/officeDocument/2006/relationships/slide" Target="slide46.xml"/><Relationship Id="rId10" Type="http://schemas.openxmlformats.org/officeDocument/2006/relationships/slide" Target="slide59.xml"/><Relationship Id="rId4" Type="http://schemas.openxmlformats.org/officeDocument/2006/relationships/slide" Target="slide42.xml"/><Relationship Id="rId9" Type="http://schemas.openxmlformats.org/officeDocument/2006/relationships/slide" Target="slide5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5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0.xml"/><Relationship Id="rId7" Type="http://schemas.openxmlformats.org/officeDocument/2006/relationships/slide" Target="slide5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37.xml"/><Relationship Id="rId5" Type="http://schemas.openxmlformats.org/officeDocument/2006/relationships/slide" Target="slide46.xml"/><Relationship Id="rId10" Type="http://schemas.openxmlformats.org/officeDocument/2006/relationships/slide" Target="slide59.xml"/><Relationship Id="rId4" Type="http://schemas.openxmlformats.org/officeDocument/2006/relationships/slide" Target="slide42.xml"/><Relationship Id="rId9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0.xml"/><Relationship Id="rId7" Type="http://schemas.openxmlformats.org/officeDocument/2006/relationships/slide" Target="slide5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37.xml"/><Relationship Id="rId5" Type="http://schemas.openxmlformats.org/officeDocument/2006/relationships/slide" Target="slide46.xml"/><Relationship Id="rId10" Type="http://schemas.openxmlformats.org/officeDocument/2006/relationships/slide" Target="slide59.xml"/><Relationship Id="rId4" Type="http://schemas.openxmlformats.org/officeDocument/2006/relationships/slide" Target="slide42.xml"/><Relationship Id="rId9" Type="http://schemas.openxmlformats.org/officeDocument/2006/relationships/slide" Target="slide5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3.xml"/><Relationship Id="rId4" Type="http://schemas.openxmlformats.org/officeDocument/2006/relationships/slide" Target="slide3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slide" Target="slide40.xml"/><Relationship Id="rId7" Type="http://schemas.openxmlformats.org/officeDocument/2006/relationships/slide" Target="slide5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11" Type="http://schemas.openxmlformats.org/officeDocument/2006/relationships/slide" Target="slide37.xml"/><Relationship Id="rId5" Type="http://schemas.openxmlformats.org/officeDocument/2006/relationships/slide" Target="slide46.xml"/><Relationship Id="rId10" Type="http://schemas.openxmlformats.org/officeDocument/2006/relationships/slide" Target="slide59.xml"/><Relationship Id="rId4" Type="http://schemas.openxmlformats.org/officeDocument/2006/relationships/slide" Target="slide42.xml"/><Relationship Id="rId9" Type="http://schemas.openxmlformats.org/officeDocument/2006/relationships/slide" Target="slide5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slide" Target="slide32.xml"/><Relationship Id="rId7" Type="http://schemas.openxmlformats.org/officeDocument/2006/relationships/slide" Target="slide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5" Type="http://schemas.openxmlformats.org/officeDocument/2006/relationships/slide" Target="slide62.xml"/><Relationship Id="rId4" Type="http://schemas.openxmlformats.org/officeDocument/2006/relationships/slide" Target="slide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7" Type="http://schemas.openxmlformats.org/officeDocument/2006/relationships/image" Target="../media/image59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slide" Target="slide74.xml"/><Relationship Id="rId4" Type="http://schemas.openxmlformats.org/officeDocument/2006/relationships/slide" Target="slide7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7" Type="http://schemas.openxmlformats.org/officeDocument/2006/relationships/image" Target="../media/image59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slide" Target="slide74.xml"/><Relationship Id="rId4" Type="http://schemas.openxmlformats.org/officeDocument/2006/relationships/slide" Target="slide7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7" Type="http://schemas.openxmlformats.org/officeDocument/2006/relationships/image" Target="../media/image59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slide" Target="slide74.xml"/><Relationship Id="rId4" Type="http://schemas.openxmlformats.org/officeDocument/2006/relationships/slide" Target="slide7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31.xml"/><Relationship Id="rId3" Type="http://schemas.openxmlformats.org/officeDocument/2006/relationships/image" Target="../media/image5.png"/><Relationship Id="rId7" Type="http://schemas.openxmlformats.org/officeDocument/2006/relationships/slide" Target="slide20.xml"/><Relationship Id="rId12" Type="http://schemas.openxmlformats.org/officeDocument/2006/relationships/slide" Target="slide2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26.xml"/><Relationship Id="rId5" Type="http://schemas.openxmlformats.org/officeDocument/2006/relationships/slide" Target="slide11.xml"/><Relationship Id="rId10" Type="http://schemas.openxmlformats.org/officeDocument/2006/relationships/slide" Target="slide24.xml"/><Relationship Id="rId4" Type="http://schemas.openxmlformats.org/officeDocument/2006/relationships/slide" Target="slide8.xml"/><Relationship Id="rId9" Type="http://schemas.openxmlformats.org/officeDocument/2006/relationships/slide" Target="slide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7" Type="http://schemas.openxmlformats.org/officeDocument/2006/relationships/image" Target="../media/image59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slide" Target="slide74.xml"/><Relationship Id="rId4" Type="http://schemas.openxmlformats.org/officeDocument/2006/relationships/slide" Target="slide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7" Type="http://schemas.openxmlformats.org/officeDocument/2006/relationships/image" Target="../media/image59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slide" Target="slide74.xml"/><Relationship Id="rId4" Type="http://schemas.openxmlformats.org/officeDocument/2006/relationships/slide" Target="slide7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7" Type="http://schemas.openxmlformats.org/officeDocument/2006/relationships/image" Target="../media/image59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openxmlformats.org/officeDocument/2006/relationships/slide" Target="slide74.xml"/><Relationship Id="rId4" Type="http://schemas.openxmlformats.org/officeDocument/2006/relationships/slide" Target="slide7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slide" Target="slide32.xml"/><Relationship Id="rId7" Type="http://schemas.openxmlformats.org/officeDocument/2006/relationships/slide" Target="slide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5" Type="http://schemas.openxmlformats.org/officeDocument/2006/relationships/slide" Target="slide62.xml"/><Relationship Id="rId4" Type="http://schemas.openxmlformats.org/officeDocument/2006/relationships/slide" Target="slide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slide" Target="slide32.xml"/><Relationship Id="rId7" Type="http://schemas.openxmlformats.org/officeDocument/2006/relationships/slide" Target="slide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5" Type="http://schemas.openxmlformats.org/officeDocument/2006/relationships/slide" Target="slide62.xml"/><Relationship Id="rId4" Type="http://schemas.openxmlformats.org/officeDocument/2006/relationships/slide" Target="slide3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3.xml"/><Relationship Id="rId4" Type="http://schemas.openxmlformats.org/officeDocument/2006/relationships/slide" Target="slide3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3.xml"/><Relationship Id="rId4" Type="http://schemas.openxmlformats.org/officeDocument/2006/relationships/slide" Target="slide3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685800" y="673091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基于多源数据的面向对象滑坡信息提取</a:t>
            </a: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5214942" y="5000636"/>
            <a:ext cx="3571900" cy="1428760"/>
          </a:xfrm>
        </p:spPr>
        <p:txBody>
          <a:bodyPr/>
          <a:lstStyle/>
          <a:p>
            <a:pPr algn="l" eaLnBrk="1" hangingPunct="1"/>
            <a:r>
              <a:rPr lang="zh-CN" altLang="en-US" sz="2400" dirty="0" smtClean="0">
                <a:solidFill>
                  <a:schemeClr val="tx1"/>
                </a:solidFill>
              </a:rPr>
              <a:t>专业：遥感</a:t>
            </a:r>
            <a:r>
              <a:rPr lang="en-US" altLang="zh-CN" sz="2400" dirty="0" smtClean="0">
                <a:solidFill>
                  <a:schemeClr val="tx1"/>
                </a:solidFill>
              </a:rPr>
              <a:t>113072</a:t>
            </a:r>
          </a:p>
          <a:p>
            <a:pPr algn="l" eaLnBrk="1" hangingPunct="1"/>
            <a:r>
              <a:rPr lang="zh-CN" altLang="en-US" sz="2400" dirty="0" smtClean="0">
                <a:solidFill>
                  <a:schemeClr val="tx1"/>
                </a:solidFill>
              </a:rPr>
              <a:t>姓名：刘辰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algn="l" eaLnBrk="1" hangingPunct="1"/>
            <a:r>
              <a:rPr lang="zh-CN" altLang="en-US" sz="2400" dirty="0" smtClean="0">
                <a:solidFill>
                  <a:schemeClr val="tx1"/>
                </a:solidFill>
              </a:rPr>
              <a:t>导师：刘修国</a:t>
            </a:r>
            <a:endParaRPr lang="en-US" altLang="zh-CN" sz="2400" dirty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3" y="2428869"/>
            <a:ext cx="2286015" cy="2286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371005" cy="457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Cartosat-1"/>
          </p:cNvPr>
          <p:cNvSpPr txBox="1"/>
          <p:nvPr/>
        </p:nvSpPr>
        <p:spPr>
          <a:xfrm>
            <a:off x="564357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4" action="ppaction://hlinksldjump" tooltip="Resourcesat-1"/>
          </p:cNvPr>
          <p:cNvSpPr txBox="1"/>
          <p:nvPr/>
        </p:nvSpPr>
        <p:spPr>
          <a:xfrm>
            <a:off x="171448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7" name="TextBox 6">
            <a:hlinkClick r:id="rId5" action="ppaction://hlinksldjump" tooltip="数字高程模型"/>
          </p:cNvPr>
          <p:cNvSpPr txBox="1"/>
          <p:nvPr/>
        </p:nvSpPr>
        <p:spPr>
          <a:xfrm>
            <a:off x="5429256" y="2732126"/>
            <a:ext cx="1857388" cy="5539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8" name="TextBox 7">
            <a:hlinkClick r:id="rId6" action="ppaction://hlinksldjump" tooltip="坡度图"/>
          </p:cNvPr>
          <p:cNvSpPr txBox="1"/>
          <p:nvPr/>
        </p:nvSpPr>
        <p:spPr>
          <a:xfrm>
            <a:off x="4929190" y="3643315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0" name="TextBox 9">
            <a:hlinkClick r:id="rId7" action="ppaction://hlinksldjump" tooltip="植被指数"/>
          </p:cNvPr>
          <p:cNvSpPr txBox="1"/>
          <p:nvPr/>
        </p:nvSpPr>
        <p:spPr>
          <a:xfrm>
            <a:off x="1643042" y="3500438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9" name="TextBox 8">
            <a:hlinkClick r:id="rId8" action="ppaction://hlinksldjump" tooltip="坡向图"/>
          </p:cNvPr>
          <p:cNvSpPr txBox="1"/>
          <p:nvPr/>
        </p:nvSpPr>
        <p:spPr>
          <a:xfrm>
            <a:off x="542925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1" name="TextBox 10">
            <a:hlinkClick r:id="rId9" action="ppaction://hlinksldjump" tooltip="地表曲率"/>
          </p:cNvPr>
          <p:cNvSpPr txBox="1"/>
          <p:nvPr/>
        </p:nvSpPr>
        <p:spPr>
          <a:xfrm>
            <a:off x="6000760" y="3643314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3" name="TextBox 12">
            <a:hlinkClick r:id="rId10" action="ppaction://hlinksldjump" tooltip="晕渲图"/>
          </p:cNvPr>
          <p:cNvSpPr txBox="1"/>
          <p:nvPr/>
        </p:nvSpPr>
        <p:spPr>
          <a:xfrm>
            <a:off x="650082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5" name="TextBox 14">
            <a:hlinkClick r:id="rId11" action="ppaction://hlinksldjump" tooltip="水系图"/>
          </p:cNvPr>
          <p:cNvSpPr txBox="1"/>
          <p:nvPr/>
        </p:nvSpPr>
        <p:spPr>
          <a:xfrm>
            <a:off x="6929454" y="3643314"/>
            <a:ext cx="1214446" cy="9848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16" name="TextBox 15">
            <a:hlinkClick r:id="rId12" action="ppaction://hlinksldjump" tooltip="数据处理"/>
          </p:cNvPr>
          <p:cNvSpPr txBox="1"/>
          <p:nvPr/>
        </p:nvSpPr>
        <p:spPr>
          <a:xfrm>
            <a:off x="1428728" y="5214950"/>
            <a:ext cx="6143668" cy="5847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28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28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3200" dirty="0" smtClean="0">
                <a:noFill/>
                <a:latin typeface="+mn-lt"/>
                <a:ea typeface="+mn-ea"/>
              </a:rPr>
              <a:t>我</a:t>
            </a:r>
            <a:endParaRPr lang="en-US" altLang="zh-CN" sz="32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Resourcesat-1</a:t>
            </a:r>
            <a:r>
              <a:rPr lang="zh-CN" altLang="en-US" dirty="0" smtClean="0"/>
              <a:t>卫星轨道参数</a:t>
            </a:r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071546"/>
            <a:ext cx="6400800" cy="387985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583507" y="5357826"/>
            <a:ext cx="3976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ea typeface="黑体" pitchFamily="2" charset="-122"/>
              </a:rPr>
              <a:t>LISS</a:t>
            </a:r>
            <a:r>
              <a:rPr lang="zh-CN" altLang="en-US" dirty="0" smtClean="0">
                <a:solidFill>
                  <a:srgbClr val="000000"/>
                </a:solidFill>
                <a:ea typeface="黑体" pitchFamily="2" charset="-122"/>
              </a:rPr>
              <a:t>－</a:t>
            </a:r>
            <a:r>
              <a:rPr lang="en-US" altLang="zh-CN" dirty="0" smtClean="0">
                <a:solidFill>
                  <a:srgbClr val="000000"/>
                </a:solidFill>
                <a:ea typeface="黑体" pitchFamily="2" charset="-122"/>
              </a:rPr>
              <a:t>IV</a:t>
            </a:r>
            <a:r>
              <a:rPr lang="zh-CN" altLang="en-US" dirty="0" smtClean="0">
                <a:solidFill>
                  <a:srgbClr val="000000"/>
                </a:solidFill>
                <a:ea typeface="黑体" pitchFamily="2" charset="-122"/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  <a:ea typeface="黑体" pitchFamily="2" charset="-122"/>
              </a:rPr>
              <a:t>LISS</a:t>
            </a:r>
            <a:r>
              <a:rPr lang="zh-CN" altLang="en-US" dirty="0" smtClean="0">
                <a:solidFill>
                  <a:srgbClr val="000000"/>
                </a:solidFill>
                <a:ea typeface="黑体" pitchFamily="2" charset="-122"/>
              </a:rPr>
              <a:t>－</a:t>
            </a:r>
            <a:r>
              <a:rPr lang="en-US" altLang="zh-CN" dirty="0" smtClean="0">
                <a:solidFill>
                  <a:srgbClr val="000000"/>
                </a:solidFill>
                <a:ea typeface="黑体" pitchFamily="2" charset="-122"/>
              </a:rPr>
              <a:t>III</a:t>
            </a:r>
            <a:r>
              <a:rPr lang="zh-CN" altLang="en-US" dirty="0" smtClean="0">
                <a:solidFill>
                  <a:srgbClr val="000000"/>
                </a:solidFill>
                <a:ea typeface="黑体" pitchFamily="2" charset="-122"/>
              </a:rPr>
              <a:t>和</a:t>
            </a:r>
            <a:r>
              <a:rPr lang="en-US" altLang="zh-CN" dirty="0" err="1" smtClean="0">
                <a:solidFill>
                  <a:srgbClr val="000000"/>
                </a:solidFill>
                <a:ea typeface="黑体" pitchFamily="2" charset="-122"/>
              </a:rPr>
              <a:t>AWiFS</a:t>
            </a:r>
            <a:r>
              <a:rPr lang="zh-CN" altLang="en-US" dirty="0" smtClean="0">
                <a:solidFill>
                  <a:srgbClr val="000000"/>
                </a:solidFill>
                <a:ea typeface="黑体" pitchFamily="2" charset="-122"/>
              </a:rPr>
              <a:t>传感器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Resourcesat-1</a:t>
            </a:r>
            <a:r>
              <a:rPr lang="zh-CN" altLang="en-US" dirty="0" smtClean="0"/>
              <a:t>卫星轨道参数</a:t>
            </a:r>
            <a:endParaRPr lang="zh-CN" altLang="en-US" dirty="0"/>
          </a:p>
        </p:txBody>
      </p:sp>
      <p:grpSp>
        <p:nvGrpSpPr>
          <p:cNvPr id="3" name="Group 160"/>
          <p:cNvGrpSpPr>
            <a:grpSpLocks/>
          </p:cNvGrpSpPr>
          <p:nvPr/>
        </p:nvGrpSpPr>
        <p:grpSpPr bwMode="auto">
          <a:xfrm>
            <a:off x="1447800" y="1628775"/>
            <a:ext cx="6248400" cy="4394200"/>
            <a:chOff x="-3" y="-3"/>
            <a:chExt cx="2249" cy="5360"/>
          </a:xfrm>
        </p:grpSpPr>
        <p:grpSp>
          <p:nvGrpSpPr>
            <p:cNvPr id="4" name="Group 158"/>
            <p:cNvGrpSpPr>
              <a:grpSpLocks/>
            </p:cNvGrpSpPr>
            <p:nvPr/>
          </p:nvGrpSpPr>
          <p:grpSpPr bwMode="auto">
            <a:xfrm>
              <a:off x="0" y="0"/>
              <a:ext cx="2243" cy="5354"/>
              <a:chOff x="0" y="0"/>
              <a:chExt cx="2243" cy="5354"/>
            </a:xfrm>
          </p:grpSpPr>
          <p:grpSp>
            <p:nvGrpSpPr>
              <p:cNvPr id="5" name="Group 107"/>
              <p:cNvGrpSpPr>
                <a:grpSpLocks/>
              </p:cNvGrpSpPr>
              <p:nvPr/>
            </p:nvGrpSpPr>
            <p:grpSpPr bwMode="auto">
              <a:xfrm>
                <a:off x="0" y="0"/>
                <a:ext cx="1096" cy="403"/>
                <a:chOff x="0" y="0"/>
                <a:chExt cx="1096" cy="403"/>
              </a:xfrm>
            </p:grpSpPr>
            <p:sp>
              <p:nvSpPr>
                <p:cNvPr id="83" name="Rectangle 80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 dirty="0">
                      <a:solidFill>
                        <a:srgbClr val="000000"/>
                      </a:solidFill>
                      <a:latin typeface="宋体" charset="-122"/>
                    </a:rPr>
                    <a:t>长半轴</a:t>
                  </a:r>
                </a:p>
                <a:p>
                  <a:pPr algn="l"/>
                  <a:endParaRPr lang="en-US" altLang="zh-CN" sz="2000" b="1" dirty="0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84" name="Rectangle 10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" name="Group 109"/>
              <p:cNvGrpSpPr>
                <a:grpSpLocks/>
              </p:cNvGrpSpPr>
              <p:nvPr/>
            </p:nvGrpSpPr>
            <p:grpSpPr bwMode="auto">
              <a:xfrm>
                <a:off x="1096" y="0"/>
                <a:ext cx="1147" cy="403"/>
                <a:chOff x="1096" y="0"/>
                <a:chExt cx="1147" cy="403"/>
              </a:xfrm>
            </p:grpSpPr>
            <p:sp>
              <p:nvSpPr>
                <p:cNvPr id="81" name="Rectangle 81"/>
                <p:cNvSpPr>
                  <a:spLocks noChangeArrowheads="1"/>
                </p:cNvSpPr>
                <p:nvPr/>
              </p:nvSpPr>
              <p:spPr bwMode="auto">
                <a:xfrm>
                  <a:off x="1139" y="0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7195.12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公里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82" name="Rectangle 108"/>
                <p:cNvSpPr>
                  <a:spLocks noChangeArrowheads="1"/>
                </p:cNvSpPr>
                <p:nvPr/>
              </p:nvSpPr>
              <p:spPr bwMode="auto">
                <a:xfrm>
                  <a:off x="1096" y="0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" name="Group 111"/>
              <p:cNvGrpSpPr>
                <a:grpSpLocks/>
              </p:cNvGrpSpPr>
              <p:nvPr/>
            </p:nvGrpSpPr>
            <p:grpSpPr bwMode="auto">
              <a:xfrm>
                <a:off x="0" y="403"/>
                <a:ext cx="1096" cy="403"/>
                <a:chOff x="0" y="403"/>
                <a:chExt cx="1096" cy="403"/>
              </a:xfrm>
            </p:grpSpPr>
            <p:sp>
              <p:nvSpPr>
                <p:cNvPr id="79" name="Rectangle 82"/>
                <p:cNvSpPr>
                  <a:spLocks noChangeArrowheads="1"/>
                </p:cNvSpPr>
                <p:nvPr/>
              </p:nvSpPr>
              <p:spPr bwMode="auto">
                <a:xfrm>
                  <a:off x="43" y="403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>
                      <a:solidFill>
                        <a:srgbClr val="000000"/>
                      </a:solidFill>
                      <a:latin typeface="宋体" charset="-122"/>
                    </a:rPr>
                    <a:t>高度 </a:t>
                  </a:r>
                </a:p>
                <a:p>
                  <a:pPr algn="l" eaLnBrk="0" hangingPunct="0"/>
                  <a:endParaRPr lang="en-US" altLang="zh-CN" sz="1800" b="1">
                    <a:ea typeface="楷体_GB2312" pitchFamily="49" charset="-122"/>
                  </a:endParaRPr>
                </a:p>
              </p:txBody>
            </p:sp>
            <p:sp>
              <p:nvSpPr>
                <p:cNvPr id="80" name="Rectangle 110"/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Group 113"/>
              <p:cNvGrpSpPr>
                <a:grpSpLocks/>
              </p:cNvGrpSpPr>
              <p:nvPr/>
            </p:nvGrpSpPr>
            <p:grpSpPr bwMode="auto">
              <a:xfrm>
                <a:off x="1096" y="403"/>
                <a:ext cx="1147" cy="403"/>
                <a:chOff x="1096" y="403"/>
                <a:chExt cx="1147" cy="403"/>
              </a:xfrm>
            </p:grpSpPr>
            <p:sp>
              <p:nvSpPr>
                <p:cNvPr id="77" name="Rectangle 83"/>
                <p:cNvSpPr>
                  <a:spLocks noChangeArrowheads="1"/>
                </p:cNvSpPr>
                <p:nvPr/>
              </p:nvSpPr>
              <p:spPr bwMode="auto">
                <a:xfrm>
                  <a:off x="1139" y="403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817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公里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78" name="Rectangle 112"/>
                <p:cNvSpPr>
                  <a:spLocks noChangeArrowheads="1"/>
                </p:cNvSpPr>
                <p:nvPr/>
              </p:nvSpPr>
              <p:spPr bwMode="auto">
                <a:xfrm>
                  <a:off x="1096" y="403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Group 115"/>
              <p:cNvGrpSpPr>
                <a:grpSpLocks/>
              </p:cNvGrpSpPr>
              <p:nvPr/>
            </p:nvGrpSpPr>
            <p:grpSpPr bwMode="auto">
              <a:xfrm>
                <a:off x="0" y="806"/>
                <a:ext cx="1096" cy="403"/>
                <a:chOff x="0" y="806"/>
                <a:chExt cx="1096" cy="403"/>
              </a:xfrm>
            </p:grpSpPr>
            <p:sp>
              <p:nvSpPr>
                <p:cNvPr id="75" name="Rectangle 84"/>
                <p:cNvSpPr>
                  <a:spLocks noChangeArrowheads="1"/>
                </p:cNvSpPr>
                <p:nvPr/>
              </p:nvSpPr>
              <p:spPr bwMode="auto">
                <a:xfrm>
                  <a:off x="43" y="806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>
                      <a:solidFill>
                        <a:srgbClr val="000000"/>
                      </a:solidFill>
                      <a:latin typeface="宋体" charset="-122"/>
                    </a:rPr>
                    <a:t>倾角 </a:t>
                  </a:r>
                </a:p>
                <a:p>
                  <a:pPr algn="l"/>
                  <a:endParaRPr lang="en-US" altLang="zh-CN" sz="2000" b="1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76" name="Rectangle 114"/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" name="Group 117"/>
              <p:cNvGrpSpPr>
                <a:grpSpLocks/>
              </p:cNvGrpSpPr>
              <p:nvPr/>
            </p:nvGrpSpPr>
            <p:grpSpPr bwMode="auto">
              <a:xfrm>
                <a:off x="1096" y="806"/>
                <a:ext cx="1147" cy="403"/>
                <a:chOff x="1096" y="806"/>
                <a:chExt cx="1147" cy="403"/>
              </a:xfrm>
            </p:grpSpPr>
            <p:sp>
              <p:nvSpPr>
                <p:cNvPr id="73" name="Rectangle 85"/>
                <p:cNvSpPr>
                  <a:spLocks noChangeArrowheads="1"/>
                </p:cNvSpPr>
                <p:nvPr/>
              </p:nvSpPr>
              <p:spPr bwMode="auto">
                <a:xfrm>
                  <a:off x="1139" y="806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98.731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度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74" name="Rectangle 116"/>
                <p:cNvSpPr>
                  <a:spLocks noChangeArrowheads="1"/>
                </p:cNvSpPr>
                <p:nvPr/>
              </p:nvSpPr>
              <p:spPr bwMode="auto">
                <a:xfrm>
                  <a:off x="1096" y="806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19"/>
              <p:cNvGrpSpPr>
                <a:grpSpLocks/>
              </p:cNvGrpSpPr>
              <p:nvPr/>
            </p:nvGrpSpPr>
            <p:grpSpPr bwMode="auto">
              <a:xfrm>
                <a:off x="0" y="1209"/>
                <a:ext cx="1096" cy="403"/>
                <a:chOff x="0" y="1209"/>
                <a:chExt cx="1096" cy="403"/>
              </a:xfrm>
            </p:grpSpPr>
            <p:sp>
              <p:nvSpPr>
                <p:cNvPr id="71" name="Rectangle 86"/>
                <p:cNvSpPr>
                  <a:spLocks noChangeArrowheads="1"/>
                </p:cNvSpPr>
                <p:nvPr/>
              </p:nvSpPr>
              <p:spPr bwMode="auto">
                <a:xfrm>
                  <a:off x="43" y="1209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 dirty="0">
                      <a:solidFill>
                        <a:srgbClr val="000000"/>
                      </a:solidFill>
                      <a:latin typeface="宋体" charset="-122"/>
                    </a:rPr>
                    <a:t>偏心率</a:t>
                  </a:r>
                </a:p>
                <a:p>
                  <a:pPr algn="l"/>
                  <a:endParaRPr lang="en-US" altLang="zh-CN" sz="2000" b="1" dirty="0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72" name="Rectangle 118"/>
                <p:cNvSpPr>
                  <a:spLocks noChangeArrowheads="1"/>
                </p:cNvSpPr>
                <p:nvPr/>
              </p:nvSpPr>
              <p:spPr bwMode="auto">
                <a:xfrm>
                  <a:off x="0" y="1209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121"/>
              <p:cNvGrpSpPr>
                <a:grpSpLocks/>
              </p:cNvGrpSpPr>
              <p:nvPr/>
            </p:nvGrpSpPr>
            <p:grpSpPr bwMode="auto">
              <a:xfrm>
                <a:off x="1096" y="1209"/>
                <a:ext cx="1147" cy="403"/>
                <a:chOff x="1096" y="1209"/>
                <a:chExt cx="1147" cy="403"/>
              </a:xfrm>
            </p:grpSpPr>
            <p:sp>
              <p:nvSpPr>
                <p:cNvPr id="69" name="Rectangle 87"/>
                <p:cNvSpPr>
                  <a:spLocks noChangeArrowheads="1"/>
                </p:cNvSpPr>
                <p:nvPr/>
              </p:nvSpPr>
              <p:spPr bwMode="auto">
                <a:xfrm>
                  <a:off x="1139" y="1209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0.001 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70" name="Rectangle 120"/>
                <p:cNvSpPr>
                  <a:spLocks noChangeArrowheads="1"/>
                </p:cNvSpPr>
                <p:nvPr/>
              </p:nvSpPr>
              <p:spPr bwMode="auto">
                <a:xfrm>
                  <a:off x="1096" y="1209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123"/>
              <p:cNvGrpSpPr>
                <a:grpSpLocks/>
              </p:cNvGrpSpPr>
              <p:nvPr/>
            </p:nvGrpSpPr>
            <p:grpSpPr bwMode="auto">
              <a:xfrm>
                <a:off x="0" y="1612"/>
                <a:ext cx="1096" cy="403"/>
                <a:chOff x="0" y="1612"/>
                <a:chExt cx="1096" cy="403"/>
              </a:xfrm>
            </p:grpSpPr>
            <p:sp>
              <p:nvSpPr>
                <p:cNvPr id="67" name="Rectangle 88"/>
                <p:cNvSpPr>
                  <a:spLocks noChangeArrowheads="1"/>
                </p:cNvSpPr>
                <p:nvPr/>
              </p:nvSpPr>
              <p:spPr bwMode="auto">
                <a:xfrm>
                  <a:off x="43" y="1612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>
                      <a:solidFill>
                        <a:srgbClr val="000000"/>
                      </a:solidFill>
                      <a:latin typeface="宋体" charset="-122"/>
                    </a:rPr>
                    <a:t>每天飞行的轨道数</a:t>
                  </a:r>
                  <a:r>
                    <a:rPr lang="zh-CN" altLang="en-US" sz="1800" b="1">
                      <a:solidFill>
                        <a:srgbClr val="000000"/>
                      </a:solidFill>
                      <a:ea typeface="楷体_GB2312" pitchFamily="49" charset="-122"/>
                    </a:rPr>
                    <a:t> </a:t>
                  </a:r>
                </a:p>
                <a:p>
                  <a:pPr algn="l"/>
                  <a:endParaRPr lang="en-US" altLang="zh-CN" sz="2000" b="1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68" name="Rectangle 122"/>
                <p:cNvSpPr>
                  <a:spLocks noChangeArrowheads="1"/>
                </p:cNvSpPr>
                <p:nvPr/>
              </p:nvSpPr>
              <p:spPr bwMode="auto">
                <a:xfrm>
                  <a:off x="0" y="1612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125"/>
              <p:cNvGrpSpPr>
                <a:grpSpLocks/>
              </p:cNvGrpSpPr>
              <p:nvPr/>
            </p:nvGrpSpPr>
            <p:grpSpPr bwMode="auto">
              <a:xfrm>
                <a:off x="1096" y="1612"/>
                <a:ext cx="1147" cy="403"/>
                <a:chOff x="1096" y="1612"/>
                <a:chExt cx="1147" cy="403"/>
              </a:xfrm>
            </p:grpSpPr>
            <p:sp>
              <p:nvSpPr>
                <p:cNvPr id="65" name="Rectangle 89"/>
                <p:cNvSpPr>
                  <a:spLocks noChangeArrowheads="1"/>
                </p:cNvSpPr>
                <p:nvPr/>
              </p:nvSpPr>
              <p:spPr bwMode="auto">
                <a:xfrm>
                  <a:off x="1139" y="1612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14 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66" name="Rectangle 124"/>
                <p:cNvSpPr>
                  <a:spLocks noChangeArrowheads="1"/>
                </p:cNvSpPr>
                <p:nvPr/>
              </p:nvSpPr>
              <p:spPr bwMode="auto">
                <a:xfrm>
                  <a:off x="1096" y="1612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127"/>
              <p:cNvGrpSpPr>
                <a:grpSpLocks/>
              </p:cNvGrpSpPr>
              <p:nvPr/>
            </p:nvGrpSpPr>
            <p:grpSpPr bwMode="auto">
              <a:xfrm>
                <a:off x="0" y="2015"/>
                <a:ext cx="1096" cy="403"/>
                <a:chOff x="0" y="2015"/>
                <a:chExt cx="1096" cy="403"/>
              </a:xfrm>
            </p:grpSpPr>
            <p:sp>
              <p:nvSpPr>
                <p:cNvPr id="63" name="Rectangle 90"/>
                <p:cNvSpPr>
                  <a:spLocks noChangeArrowheads="1"/>
                </p:cNvSpPr>
                <p:nvPr/>
              </p:nvSpPr>
              <p:spPr bwMode="auto">
                <a:xfrm>
                  <a:off x="43" y="2015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>
                      <a:solidFill>
                        <a:srgbClr val="000000"/>
                      </a:solidFill>
                      <a:latin typeface="宋体" charset="-122"/>
                    </a:rPr>
                    <a:t>轨道周期</a:t>
                  </a:r>
                </a:p>
                <a:p>
                  <a:pPr algn="l"/>
                  <a:endParaRPr lang="en-US" altLang="zh-CN" sz="2000" b="1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64" name="Rectangle 126"/>
                <p:cNvSpPr>
                  <a:spLocks noChangeArrowheads="1"/>
                </p:cNvSpPr>
                <p:nvPr/>
              </p:nvSpPr>
              <p:spPr bwMode="auto">
                <a:xfrm>
                  <a:off x="0" y="2015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129"/>
              <p:cNvGrpSpPr>
                <a:grpSpLocks/>
              </p:cNvGrpSpPr>
              <p:nvPr/>
            </p:nvGrpSpPr>
            <p:grpSpPr bwMode="auto">
              <a:xfrm>
                <a:off x="1096" y="2015"/>
                <a:ext cx="1147" cy="403"/>
                <a:chOff x="1096" y="2015"/>
                <a:chExt cx="1147" cy="403"/>
              </a:xfrm>
            </p:grpSpPr>
            <p:sp>
              <p:nvSpPr>
                <p:cNvPr id="61" name="Rectangle 91"/>
                <p:cNvSpPr>
                  <a:spLocks noChangeArrowheads="1"/>
                </p:cNvSpPr>
                <p:nvPr/>
              </p:nvSpPr>
              <p:spPr bwMode="auto">
                <a:xfrm>
                  <a:off x="1139" y="2015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101.35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分钟 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62" name="Rectangle 128"/>
                <p:cNvSpPr>
                  <a:spLocks noChangeArrowheads="1"/>
                </p:cNvSpPr>
                <p:nvPr/>
              </p:nvSpPr>
              <p:spPr bwMode="auto">
                <a:xfrm>
                  <a:off x="1096" y="2015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131"/>
              <p:cNvGrpSpPr>
                <a:grpSpLocks/>
              </p:cNvGrpSpPr>
              <p:nvPr/>
            </p:nvGrpSpPr>
            <p:grpSpPr bwMode="auto">
              <a:xfrm>
                <a:off x="0" y="2418"/>
                <a:ext cx="1096" cy="403"/>
                <a:chOff x="0" y="2418"/>
                <a:chExt cx="1096" cy="403"/>
              </a:xfrm>
            </p:grpSpPr>
            <p:sp>
              <p:nvSpPr>
                <p:cNvPr id="59" name="Rectangle 92"/>
                <p:cNvSpPr>
                  <a:spLocks noChangeArrowheads="1"/>
                </p:cNvSpPr>
                <p:nvPr/>
              </p:nvSpPr>
              <p:spPr bwMode="auto">
                <a:xfrm>
                  <a:off x="43" y="2418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>
                      <a:solidFill>
                        <a:srgbClr val="000000"/>
                      </a:solidFill>
                      <a:latin typeface="宋体" charset="-122"/>
                    </a:rPr>
                    <a:t>重复周期</a:t>
                  </a:r>
                  <a:r>
                    <a:rPr lang="zh-CN" altLang="en-US" sz="2000" b="1">
                      <a:solidFill>
                        <a:srgbClr val="000000"/>
                      </a:solidFill>
                    </a:rPr>
                    <a:t>（</a:t>
                  </a:r>
                  <a:r>
                    <a:rPr lang="en-US" altLang="zh-CN" sz="2000" b="1">
                      <a:solidFill>
                        <a:srgbClr val="000000"/>
                      </a:solidFill>
                    </a:rPr>
                    <a:t>LISS-3</a:t>
                  </a:r>
                  <a:r>
                    <a:rPr lang="zh-CN" altLang="en-US" sz="2000" b="1">
                      <a:solidFill>
                        <a:srgbClr val="000000"/>
                      </a:solidFill>
                    </a:rPr>
                    <a:t>）</a:t>
                  </a:r>
                </a:p>
                <a:p>
                  <a:pPr algn="l"/>
                  <a:endParaRPr lang="en-US" altLang="zh-CN" sz="2000" b="1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60" name="Rectangle 130"/>
                <p:cNvSpPr>
                  <a:spLocks noChangeArrowheads="1"/>
                </p:cNvSpPr>
                <p:nvPr/>
              </p:nvSpPr>
              <p:spPr bwMode="auto">
                <a:xfrm>
                  <a:off x="0" y="2418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133"/>
              <p:cNvGrpSpPr>
                <a:grpSpLocks/>
              </p:cNvGrpSpPr>
              <p:nvPr/>
            </p:nvGrpSpPr>
            <p:grpSpPr bwMode="auto">
              <a:xfrm>
                <a:off x="1096" y="2418"/>
                <a:ext cx="1147" cy="403"/>
                <a:chOff x="1096" y="2418"/>
                <a:chExt cx="1147" cy="403"/>
              </a:xfrm>
            </p:grpSpPr>
            <p:sp>
              <p:nvSpPr>
                <p:cNvPr id="57" name="Rectangle 93"/>
                <p:cNvSpPr>
                  <a:spLocks noChangeArrowheads="1"/>
                </p:cNvSpPr>
                <p:nvPr/>
              </p:nvSpPr>
              <p:spPr bwMode="auto">
                <a:xfrm>
                  <a:off x="1139" y="2418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24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天 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58" name="Rectangle 132"/>
                <p:cNvSpPr>
                  <a:spLocks noChangeArrowheads="1"/>
                </p:cNvSpPr>
                <p:nvPr/>
              </p:nvSpPr>
              <p:spPr bwMode="auto">
                <a:xfrm>
                  <a:off x="1096" y="2418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135"/>
              <p:cNvGrpSpPr>
                <a:grpSpLocks/>
              </p:cNvGrpSpPr>
              <p:nvPr/>
            </p:nvGrpSpPr>
            <p:grpSpPr bwMode="auto">
              <a:xfrm>
                <a:off x="0" y="2821"/>
                <a:ext cx="1096" cy="403"/>
                <a:chOff x="0" y="2821"/>
                <a:chExt cx="1096" cy="403"/>
              </a:xfrm>
            </p:grpSpPr>
            <p:sp>
              <p:nvSpPr>
                <p:cNvPr id="55" name="Rectangle 94"/>
                <p:cNvSpPr>
                  <a:spLocks noChangeArrowheads="1"/>
                </p:cNvSpPr>
                <p:nvPr/>
              </p:nvSpPr>
              <p:spPr bwMode="auto">
                <a:xfrm>
                  <a:off x="43" y="2821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>
                      <a:solidFill>
                        <a:srgbClr val="000000"/>
                      </a:solidFill>
                    </a:rPr>
                    <a:t>重访周期（</a:t>
                  </a:r>
                  <a:r>
                    <a:rPr lang="en-US" altLang="zh-CN" sz="2000" b="1">
                      <a:solidFill>
                        <a:srgbClr val="000000"/>
                      </a:solidFill>
                    </a:rPr>
                    <a:t>LISS-4</a:t>
                  </a:r>
                  <a:r>
                    <a:rPr lang="zh-CN" altLang="en-US" sz="2000" b="1">
                      <a:solidFill>
                        <a:srgbClr val="000000"/>
                      </a:solidFill>
                    </a:rPr>
                    <a:t>）</a:t>
                  </a:r>
                </a:p>
                <a:p>
                  <a:pPr algn="l"/>
                  <a:endParaRPr lang="en-US" altLang="zh-CN" sz="20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Rectangle 134"/>
                <p:cNvSpPr>
                  <a:spLocks noChangeArrowheads="1"/>
                </p:cNvSpPr>
                <p:nvPr/>
              </p:nvSpPr>
              <p:spPr bwMode="auto">
                <a:xfrm>
                  <a:off x="0" y="2821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Group 137"/>
              <p:cNvGrpSpPr>
                <a:grpSpLocks/>
              </p:cNvGrpSpPr>
              <p:nvPr/>
            </p:nvGrpSpPr>
            <p:grpSpPr bwMode="auto">
              <a:xfrm>
                <a:off x="1096" y="2821"/>
                <a:ext cx="1147" cy="403"/>
                <a:chOff x="1096" y="2821"/>
                <a:chExt cx="1147" cy="403"/>
              </a:xfrm>
            </p:grpSpPr>
            <p:sp>
              <p:nvSpPr>
                <p:cNvPr id="53" name="Rectangle 95"/>
                <p:cNvSpPr>
                  <a:spLocks noChangeArrowheads="1"/>
                </p:cNvSpPr>
                <p:nvPr/>
              </p:nvSpPr>
              <p:spPr bwMode="auto">
                <a:xfrm>
                  <a:off x="1139" y="2821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>
                      <a:solidFill>
                        <a:srgbClr val="000000"/>
                      </a:solidFill>
                      <a:ea typeface="楷体_GB2312" pitchFamily="49" charset="-122"/>
                    </a:rPr>
                    <a:t>5</a:t>
                  </a:r>
                  <a:r>
                    <a:rPr lang="zh-CN" altLang="en-US" sz="1800" b="1">
                      <a:solidFill>
                        <a:srgbClr val="000000"/>
                      </a:solidFill>
                      <a:ea typeface="楷体_GB2312" pitchFamily="49" charset="-122"/>
                    </a:rPr>
                    <a:t>天 </a:t>
                  </a:r>
                </a:p>
                <a:p>
                  <a:pPr algn="l" eaLnBrk="0" hangingPunct="0"/>
                  <a:endParaRPr lang="en-US" altLang="zh-CN" sz="1800" b="1">
                    <a:ea typeface="楷体_GB2312" pitchFamily="49" charset="-122"/>
                  </a:endParaRPr>
                </a:p>
              </p:txBody>
            </p:sp>
            <p:sp>
              <p:nvSpPr>
                <p:cNvPr id="54" name="Rectangle 136"/>
                <p:cNvSpPr>
                  <a:spLocks noChangeArrowheads="1"/>
                </p:cNvSpPr>
                <p:nvPr/>
              </p:nvSpPr>
              <p:spPr bwMode="auto">
                <a:xfrm>
                  <a:off x="1096" y="2821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Group 139"/>
              <p:cNvGrpSpPr>
                <a:grpSpLocks/>
              </p:cNvGrpSpPr>
              <p:nvPr/>
            </p:nvGrpSpPr>
            <p:grpSpPr bwMode="auto">
              <a:xfrm>
                <a:off x="0" y="3224"/>
                <a:ext cx="1096" cy="403"/>
                <a:chOff x="0" y="3224"/>
                <a:chExt cx="1096" cy="403"/>
              </a:xfrm>
            </p:grpSpPr>
            <p:sp>
              <p:nvSpPr>
                <p:cNvPr id="51" name="Rectangle 96"/>
                <p:cNvSpPr>
                  <a:spLocks noChangeArrowheads="1"/>
                </p:cNvSpPr>
                <p:nvPr/>
              </p:nvSpPr>
              <p:spPr bwMode="auto">
                <a:xfrm>
                  <a:off x="43" y="3224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>
                      <a:solidFill>
                        <a:srgbClr val="000000"/>
                      </a:solidFill>
                      <a:latin typeface="宋体" charset="-122"/>
                    </a:rPr>
                    <a:t>重复周期</a:t>
                  </a:r>
                  <a:r>
                    <a:rPr lang="zh-CN" altLang="en-US" sz="2000" b="1">
                      <a:solidFill>
                        <a:srgbClr val="000000"/>
                      </a:solidFill>
                    </a:rPr>
                    <a:t>（</a:t>
                  </a:r>
                  <a:r>
                    <a:rPr lang="en-US" altLang="zh-CN" sz="2000" b="1">
                      <a:solidFill>
                        <a:srgbClr val="000000"/>
                      </a:solidFill>
                    </a:rPr>
                    <a:t>AWIFS</a:t>
                  </a:r>
                  <a:r>
                    <a:rPr lang="zh-CN" altLang="en-US" sz="2000" b="1">
                      <a:solidFill>
                        <a:srgbClr val="000000"/>
                      </a:solidFill>
                    </a:rPr>
                    <a:t>）</a:t>
                  </a:r>
                </a:p>
                <a:p>
                  <a:pPr algn="l" eaLnBrk="0" hangingPunct="0"/>
                  <a:endParaRPr lang="en-US" altLang="zh-CN" sz="1800" b="1">
                    <a:ea typeface="楷体_GB2312" pitchFamily="49" charset="-122"/>
                  </a:endParaRPr>
                </a:p>
              </p:txBody>
            </p:sp>
            <p:sp>
              <p:nvSpPr>
                <p:cNvPr id="52" name="Rectangle 138"/>
                <p:cNvSpPr>
                  <a:spLocks noChangeArrowheads="1"/>
                </p:cNvSpPr>
                <p:nvPr/>
              </p:nvSpPr>
              <p:spPr bwMode="auto">
                <a:xfrm>
                  <a:off x="0" y="3224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Group 141"/>
              <p:cNvGrpSpPr>
                <a:grpSpLocks/>
              </p:cNvGrpSpPr>
              <p:nvPr/>
            </p:nvGrpSpPr>
            <p:grpSpPr bwMode="auto">
              <a:xfrm>
                <a:off x="1096" y="3224"/>
                <a:ext cx="1147" cy="403"/>
                <a:chOff x="1096" y="3224"/>
                <a:chExt cx="1147" cy="403"/>
              </a:xfrm>
            </p:grpSpPr>
            <p:sp>
              <p:nvSpPr>
                <p:cNvPr id="49" name="Rectangle 97"/>
                <p:cNvSpPr>
                  <a:spLocks noChangeArrowheads="1"/>
                </p:cNvSpPr>
                <p:nvPr/>
              </p:nvSpPr>
              <p:spPr bwMode="auto">
                <a:xfrm>
                  <a:off x="1139" y="3224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>
                      <a:solidFill>
                        <a:srgbClr val="000000"/>
                      </a:solidFill>
                      <a:ea typeface="楷体_GB2312" pitchFamily="49" charset="-122"/>
                    </a:rPr>
                    <a:t>5</a:t>
                  </a:r>
                  <a:r>
                    <a:rPr lang="zh-CN" altLang="en-US" sz="1800" b="1">
                      <a:solidFill>
                        <a:srgbClr val="000000"/>
                      </a:solidFill>
                      <a:ea typeface="楷体_GB2312" pitchFamily="49" charset="-122"/>
                    </a:rPr>
                    <a:t>天 </a:t>
                  </a:r>
                </a:p>
                <a:p>
                  <a:pPr algn="l" eaLnBrk="0" hangingPunct="0"/>
                  <a:endParaRPr lang="en-US" altLang="zh-CN" sz="1800" b="1">
                    <a:ea typeface="楷体_GB2312" pitchFamily="49" charset="-122"/>
                  </a:endParaRPr>
                </a:p>
              </p:txBody>
            </p:sp>
            <p:sp>
              <p:nvSpPr>
                <p:cNvPr id="50" name="Rectangle 140"/>
                <p:cNvSpPr>
                  <a:spLocks noChangeArrowheads="1"/>
                </p:cNvSpPr>
                <p:nvPr/>
              </p:nvSpPr>
              <p:spPr bwMode="auto">
                <a:xfrm>
                  <a:off x="1096" y="3224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143"/>
              <p:cNvGrpSpPr>
                <a:grpSpLocks/>
              </p:cNvGrpSpPr>
              <p:nvPr/>
            </p:nvGrpSpPr>
            <p:grpSpPr bwMode="auto">
              <a:xfrm>
                <a:off x="0" y="3627"/>
                <a:ext cx="1096" cy="403"/>
                <a:chOff x="0" y="3627"/>
                <a:chExt cx="1096" cy="403"/>
              </a:xfrm>
            </p:grpSpPr>
            <p:sp>
              <p:nvSpPr>
                <p:cNvPr id="47" name="Rectangle 98"/>
                <p:cNvSpPr>
                  <a:spLocks noChangeArrowheads="1"/>
                </p:cNvSpPr>
                <p:nvPr/>
              </p:nvSpPr>
              <p:spPr bwMode="auto">
                <a:xfrm>
                  <a:off x="43" y="3627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>
                      <a:solidFill>
                        <a:srgbClr val="000000"/>
                      </a:solidFill>
                      <a:latin typeface="宋体" charset="-122"/>
                    </a:rPr>
                    <a:t>相邻轨道距离 </a:t>
                  </a:r>
                </a:p>
                <a:p>
                  <a:pPr algn="l"/>
                  <a:endParaRPr lang="en-US" altLang="zh-CN" sz="2000" b="1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48" name="Rectangle 142"/>
                <p:cNvSpPr>
                  <a:spLocks noChangeArrowheads="1"/>
                </p:cNvSpPr>
                <p:nvPr/>
              </p:nvSpPr>
              <p:spPr bwMode="auto">
                <a:xfrm>
                  <a:off x="0" y="3627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145"/>
              <p:cNvGrpSpPr>
                <a:grpSpLocks/>
              </p:cNvGrpSpPr>
              <p:nvPr/>
            </p:nvGrpSpPr>
            <p:grpSpPr bwMode="auto">
              <a:xfrm>
                <a:off x="1096" y="3627"/>
                <a:ext cx="1147" cy="403"/>
                <a:chOff x="1096" y="3627"/>
                <a:chExt cx="1147" cy="403"/>
              </a:xfrm>
            </p:grpSpPr>
            <p:sp>
              <p:nvSpPr>
                <p:cNvPr id="45" name="Rectangle 99"/>
                <p:cNvSpPr>
                  <a:spLocks noChangeArrowheads="1"/>
                </p:cNvSpPr>
                <p:nvPr/>
              </p:nvSpPr>
              <p:spPr bwMode="auto">
                <a:xfrm>
                  <a:off x="1139" y="3627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117.5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公里（赤道）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46" name="Rectangle 144"/>
                <p:cNvSpPr>
                  <a:spLocks noChangeArrowheads="1"/>
                </p:cNvSpPr>
                <p:nvPr/>
              </p:nvSpPr>
              <p:spPr bwMode="auto">
                <a:xfrm>
                  <a:off x="1096" y="3627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Group 147"/>
              <p:cNvGrpSpPr>
                <a:grpSpLocks/>
              </p:cNvGrpSpPr>
              <p:nvPr/>
            </p:nvGrpSpPr>
            <p:grpSpPr bwMode="auto">
              <a:xfrm>
                <a:off x="0" y="4030"/>
                <a:ext cx="1096" cy="518"/>
                <a:chOff x="0" y="4030"/>
                <a:chExt cx="1096" cy="518"/>
              </a:xfrm>
            </p:grpSpPr>
            <p:sp>
              <p:nvSpPr>
                <p:cNvPr id="43" name="Rectangle 100"/>
                <p:cNvSpPr>
                  <a:spLocks noChangeArrowheads="1"/>
                </p:cNvSpPr>
                <p:nvPr/>
              </p:nvSpPr>
              <p:spPr bwMode="auto">
                <a:xfrm>
                  <a:off x="43" y="4030"/>
                  <a:ext cx="1010" cy="5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>
                      <a:solidFill>
                        <a:srgbClr val="000000"/>
                      </a:solidFill>
                      <a:latin typeface="宋体" charset="-122"/>
                    </a:rPr>
                    <a:t>经过赤道时间</a:t>
                  </a:r>
                </a:p>
                <a:p>
                  <a:pPr algn="l"/>
                  <a:endParaRPr lang="en-US" altLang="zh-CN" sz="2000" b="1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44" name="Rectangle 146"/>
                <p:cNvSpPr>
                  <a:spLocks noChangeArrowheads="1"/>
                </p:cNvSpPr>
                <p:nvPr/>
              </p:nvSpPr>
              <p:spPr bwMode="auto">
                <a:xfrm>
                  <a:off x="0" y="4030"/>
                  <a:ext cx="1096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7" name="Group 149"/>
              <p:cNvGrpSpPr>
                <a:grpSpLocks/>
              </p:cNvGrpSpPr>
              <p:nvPr/>
            </p:nvGrpSpPr>
            <p:grpSpPr bwMode="auto">
              <a:xfrm>
                <a:off x="1096" y="4030"/>
                <a:ext cx="1147" cy="518"/>
                <a:chOff x="1096" y="4030"/>
                <a:chExt cx="1147" cy="518"/>
              </a:xfrm>
            </p:grpSpPr>
            <p:sp>
              <p:nvSpPr>
                <p:cNvPr id="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1139" y="4030"/>
                  <a:ext cx="1061" cy="5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10:30 ± 5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分钟（降轨）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42" name="Rectangle 148"/>
                <p:cNvSpPr>
                  <a:spLocks noChangeArrowheads="1"/>
                </p:cNvSpPr>
                <p:nvPr/>
              </p:nvSpPr>
              <p:spPr bwMode="auto">
                <a:xfrm>
                  <a:off x="1096" y="4030"/>
                  <a:ext cx="1147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Group 151"/>
              <p:cNvGrpSpPr>
                <a:grpSpLocks/>
              </p:cNvGrpSpPr>
              <p:nvPr/>
            </p:nvGrpSpPr>
            <p:grpSpPr bwMode="auto">
              <a:xfrm>
                <a:off x="0" y="4548"/>
                <a:ext cx="1096" cy="403"/>
                <a:chOff x="0" y="4548"/>
                <a:chExt cx="1096" cy="403"/>
              </a:xfrm>
            </p:grpSpPr>
            <p:sp>
              <p:nvSpPr>
                <p:cNvPr id="39" name="Rectangle 102"/>
                <p:cNvSpPr>
                  <a:spLocks noChangeArrowheads="1"/>
                </p:cNvSpPr>
                <p:nvPr/>
              </p:nvSpPr>
              <p:spPr bwMode="auto">
                <a:xfrm>
                  <a:off x="43" y="4548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>
                      <a:solidFill>
                        <a:srgbClr val="000000"/>
                      </a:solidFill>
                      <a:latin typeface="宋体" charset="-122"/>
                    </a:rPr>
                    <a:t>地面轨迹精度</a:t>
                  </a:r>
                </a:p>
                <a:p>
                  <a:pPr algn="l"/>
                  <a:endParaRPr lang="en-US" altLang="zh-CN" sz="2000" b="1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40" name="Rectangle 150"/>
                <p:cNvSpPr>
                  <a:spLocks noChangeArrowheads="1"/>
                </p:cNvSpPr>
                <p:nvPr/>
              </p:nvSpPr>
              <p:spPr bwMode="auto">
                <a:xfrm>
                  <a:off x="0" y="4548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Group 153"/>
              <p:cNvGrpSpPr>
                <a:grpSpLocks/>
              </p:cNvGrpSpPr>
              <p:nvPr/>
            </p:nvGrpSpPr>
            <p:grpSpPr bwMode="auto">
              <a:xfrm>
                <a:off x="1096" y="4548"/>
                <a:ext cx="1147" cy="403"/>
                <a:chOff x="1096" y="4548"/>
                <a:chExt cx="1147" cy="403"/>
              </a:xfrm>
            </p:grpSpPr>
            <p:sp>
              <p:nvSpPr>
                <p:cNvPr id="37" name="Rectangle 103"/>
                <p:cNvSpPr>
                  <a:spLocks noChangeArrowheads="1"/>
                </p:cNvSpPr>
                <p:nvPr/>
              </p:nvSpPr>
              <p:spPr bwMode="auto">
                <a:xfrm>
                  <a:off x="1139" y="4548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± 1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公里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38" name="Rectangle 152"/>
                <p:cNvSpPr>
                  <a:spLocks noChangeArrowheads="1"/>
                </p:cNvSpPr>
                <p:nvPr/>
              </p:nvSpPr>
              <p:spPr bwMode="auto">
                <a:xfrm>
                  <a:off x="1096" y="4548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" name="Group 155"/>
              <p:cNvGrpSpPr>
                <a:grpSpLocks/>
              </p:cNvGrpSpPr>
              <p:nvPr/>
            </p:nvGrpSpPr>
            <p:grpSpPr bwMode="auto">
              <a:xfrm>
                <a:off x="0" y="4951"/>
                <a:ext cx="1096" cy="403"/>
                <a:chOff x="0" y="4951"/>
                <a:chExt cx="1096" cy="403"/>
              </a:xfrm>
            </p:grpSpPr>
            <p:sp>
              <p:nvSpPr>
                <p:cNvPr id="35" name="Rectangle 104"/>
                <p:cNvSpPr>
                  <a:spLocks noChangeArrowheads="1"/>
                </p:cNvSpPr>
                <p:nvPr/>
              </p:nvSpPr>
              <p:spPr bwMode="auto">
                <a:xfrm>
                  <a:off x="43" y="4951"/>
                  <a:ext cx="1010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>
                      <a:solidFill>
                        <a:srgbClr val="000000"/>
                      </a:solidFill>
                      <a:latin typeface="宋体" charset="-122"/>
                    </a:rPr>
                    <a:t>设计寿命</a:t>
                  </a:r>
                </a:p>
                <a:p>
                  <a:pPr algn="l"/>
                  <a:endParaRPr lang="en-US" altLang="zh-CN" sz="2000" b="1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36" name="Rectangle 154"/>
                <p:cNvSpPr>
                  <a:spLocks noChangeArrowheads="1"/>
                </p:cNvSpPr>
                <p:nvPr/>
              </p:nvSpPr>
              <p:spPr bwMode="auto">
                <a:xfrm>
                  <a:off x="0" y="4951"/>
                  <a:ext cx="109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Group 157"/>
              <p:cNvGrpSpPr>
                <a:grpSpLocks/>
              </p:cNvGrpSpPr>
              <p:nvPr/>
            </p:nvGrpSpPr>
            <p:grpSpPr bwMode="auto">
              <a:xfrm>
                <a:off x="1096" y="4951"/>
                <a:ext cx="1147" cy="403"/>
                <a:chOff x="1096" y="4951"/>
                <a:chExt cx="1147" cy="403"/>
              </a:xfrm>
            </p:grpSpPr>
            <p:sp>
              <p:nvSpPr>
                <p:cNvPr id="33" name="Rectangle 105"/>
                <p:cNvSpPr>
                  <a:spLocks noChangeArrowheads="1"/>
                </p:cNvSpPr>
                <p:nvPr/>
              </p:nvSpPr>
              <p:spPr bwMode="auto">
                <a:xfrm>
                  <a:off x="1139" y="4951"/>
                  <a:ext cx="10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5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年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34" name="Rectangle 156"/>
                <p:cNvSpPr>
                  <a:spLocks noChangeArrowheads="1"/>
                </p:cNvSpPr>
                <p:nvPr/>
              </p:nvSpPr>
              <p:spPr bwMode="auto">
                <a:xfrm>
                  <a:off x="1096" y="4951"/>
                  <a:ext cx="11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" name="Rectangle 159"/>
            <p:cNvSpPr>
              <a:spLocks noChangeArrowheads="1"/>
            </p:cNvSpPr>
            <p:nvPr/>
          </p:nvSpPr>
          <p:spPr bwMode="auto">
            <a:xfrm>
              <a:off x="-3" y="-3"/>
              <a:ext cx="2249" cy="536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Resourcesat-1</a:t>
            </a:r>
            <a:r>
              <a:rPr lang="zh-CN" altLang="en-US" dirty="0" smtClean="0"/>
              <a:t>多光谱传感器</a:t>
            </a:r>
            <a:r>
              <a:rPr lang="en-US" altLang="zh-CN" dirty="0" smtClean="0"/>
              <a:t>LISS</a:t>
            </a:r>
            <a:r>
              <a:rPr lang="zh-CN" altLang="en-US" dirty="0" smtClean="0"/>
              <a:t>－</a:t>
            </a:r>
            <a:r>
              <a:rPr lang="en-US" altLang="zh-CN" dirty="0" smtClean="0"/>
              <a:t>IV </a:t>
            </a:r>
            <a:endParaRPr lang="zh-CN" altLang="en-US" dirty="0"/>
          </a:p>
        </p:txBody>
      </p:sp>
      <p:grpSp>
        <p:nvGrpSpPr>
          <p:cNvPr id="3" name="Group 1078"/>
          <p:cNvGrpSpPr>
            <a:grpSpLocks/>
          </p:cNvGrpSpPr>
          <p:nvPr/>
        </p:nvGrpSpPr>
        <p:grpSpPr bwMode="auto">
          <a:xfrm>
            <a:off x="935038" y="1468453"/>
            <a:ext cx="7273925" cy="4103687"/>
            <a:chOff x="-3" y="515"/>
            <a:chExt cx="2548" cy="3805"/>
          </a:xfrm>
        </p:grpSpPr>
        <p:grpSp>
          <p:nvGrpSpPr>
            <p:cNvPr id="4" name="Group 1076"/>
            <p:cNvGrpSpPr>
              <a:grpSpLocks/>
            </p:cNvGrpSpPr>
            <p:nvPr/>
          </p:nvGrpSpPr>
          <p:grpSpPr bwMode="auto">
            <a:xfrm>
              <a:off x="0" y="518"/>
              <a:ext cx="2542" cy="3799"/>
              <a:chOff x="0" y="518"/>
              <a:chExt cx="2542" cy="3799"/>
            </a:xfrm>
          </p:grpSpPr>
          <p:grpSp>
            <p:nvGrpSpPr>
              <p:cNvPr id="5" name="Group 1045"/>
              <p:cNvGrpSpPr>
                <a:grpSpLocks/>
              </p:cNvGrpSpPr>
              <p:nvPr/>
            </p:nvGrpSpPr>
            <p:grpSpPr bwMode="auto">
              <a:xfrm>
                <a:off x="0" y="518"/>
                <a:ext cx="947" cy="403"/>
                <a:chOff x="0" y="518"/>
                <a:chExt cx="947" cy="403"/>
              </a:xfrm>
            </p:grpSpPr>
            <p:sp>
              <p:nvSpPr>
                <p:cNvPr id="134" name="Rectangle 1028"/>
                <p:cNvSpPr>
                  <a:spLocks noChangeArrowheads="1"/>
                </p:cNvSpPr>
                <p:nvPr/>
              </p:nvSpPr>
              <p:spPr bwMode="auto">
                <a:xfrm>
                  <a:off x="43" y="518"/>
                  <a:ext cx="8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 </a:t>
                  </a:r>
                  <a:r>
                    <a:rPr lang="en-US" altLang="zh-CN" sz="2000" b="1" dirty="0">
                      <a:solidFill>
                        <a:srgbClr val="000000"/>
                      </a:solidFill>
                    </a:rPr>
                    <a:t>CCD</a:t>
                  </a:r>
                  <a:r>
                    <a:rPr lang="zh-CN" altLang="en-US" sz="2000" b="1" dirty="0">
                      <a:solidFill>
                        <a:srgbClr val="000000"/>
                      </a:solidFill>
                    </a:rPr>
                    <a:t>数目</a:t>
                  </a:r>
                </a:p>
                <a:p>
                  <a:pPr algn="l"/>
                  <a:endParaRPr lang="en-US" altLang="zh-CN" sz="2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5" name="Rectangle 1044"/>
                <p:cNvSpPr>
                  <a:spLocks noChangeArrowheads="1"/>
                </p:cNvSpPr>
                <p:nvPr/>
              </p:nvSpPr>
              <p:spPr bwMode="auto">
                <a:xfrm>
                  <a:off x="0" y="518"/>
                  <a:ext cx="9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" name="Group 1047"/>
              <p:cNvGrpSpPr>
                <a:grpSpLocks/>
              </p:cNvGrpSpPr>
              <p:nvPr/>
            </p:nvGrpSpPr>
            <p:grpSpPr bwMode="auto">
              <a:xfrm>
                <a:off x="947" y="518"/>
                <a:ext cx="1595" cy="403"/>
                <a:chOff x="947" y="518"/>
                <a:chExt cx="1595" cy="403"/>
              </a:xfrm>
            </p:grpSpPr>
            <p:sp>
              <p:nvSpPr>
                <p:cNvPr id="132" name="Rectangle 1029"/>
                <p:cNvSpPr>
                  <a:spLocks noChangeArrowheads="1"/>
                </p:cNvSpPr>
                <p:nvPr/>
              </p:nvSpPr>
              <p:spPr bwMode="auto">
                <a:xfrm>
                  <a:off x="990" y="518"/>
                  <a:ext cx="1509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 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每个波段</a:t>
                  </a:r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12000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个</a:t>
                  </a:r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CCD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133" name="Rectangle 1046"/>
                <p:cNvSpPr>
                  <a:spLocks noChangeArrowheads="1"/>
                </p:cNvSpPr>
                <p:nvPr/>
              </p:nvSpPr>
              <p:spPr bwMode="auto">
                <a:xfrm>
                  <a:off x="947" y="518"/>
                  <a:ext cx="1595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" name="Group 1049"/>
              <p:cNvGrpSpPr>
                <a:grpSpLocks/>
              </p:cNvGrpSpPr>
              <p:nvPr/>
            </p:nvGrpSpPr>
            <p:grpSpPr bwMode="auto">
              <a:xfrm>
                <a:off x="0" y="921"/>
                <a:ext cx="947" cy="863"/>
                <a:chOff x="0" y="921"/>
                <a:chExt cx="947" cy="863"/>
              </a:xfrm>
            </p:grpSpPr>
            <p:sp>
              <p:nvSpPr>
                <p:cNvPr id="130" name="Rectangle 1030"/>
                <p:cNvSpPr>
                  <a:spLocks noChangeArrowheads="1"/>
                </p:cNvSpPr>
                <p:nvPr/>
              </p:nvSpPr>
              <p:spPr bwMode="auto">
                <a:xfrm>
                  <a:off x="43" y="921"/>
                  <a:ext cx="861" cy="8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 </a:t>
                  </a:r>
                  <a:r>
                    <a:rPr lang="zh-CN" altLang="en-US" sz="2000" b="1" dirty="0">
                      <a:solidFill>
                        <a:srgbClr val="000000"/>
                      </a:solidFill>
                      <a:latin typeface="宋体" charset="-122"/>
                    </a:rPr>
                    <a:t>波段频谱</a:t>
                  </a:r>
                </a:p>
                <a:p>
                  <a:pPr algn="l"/>
                  <a:r>
                    <a:rPr lang="zh-CN" altLang="en-US" sz="1800" b="1" dirty="0">
                      <a:solidFill>
                        <a:srgbClr val="000000"/>
                      </a:solidFill>
                      <a:latin typeface="宋体" charset="-122"/>
                    </a:rPr>
                    <a:t>（波段</a:t>
                  </a:r>
                  <a:r>
                    <a:rPr lang="en-US" altLang="zh-CN" sz="1800" b="1" dirty="0">
                      <a:solidFill>
                        <a:srgbClr val="000000"/>
                      </a:solidFill>
                      <a:latin typeface="宋体" charset="-122"/>
                    </a:rPr>
                    <a:t>3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latin typeface="宋体" charset="-122"/>
                    </a:rPr>
                    <a:t>为缺省设定）</a:t>
                  </a:r>
                </a:p>
                <a:p>
                  <a:pPr algn="l"/>
                  <a:endParaRPr lang="en-US" altLang="zh-CN" sz="1800" b="1" dirty="0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131" name="Rectangle 1048"/>
                <p:cNvSpPr>
                  <a:spLocks noChangeArrowheads="1"/>
                </p:cNvSpPr>
                <p:nvPr/>
              </p:nvSpPr>
              <p:spPr bwMode="auto">
                <a:xfrm>
                  <a:off x="0" y="921"/>
                  <a:ext cx="947" cy="86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" name="Group 1051"/>
              <p:cNvGrpSpPr>
                <a:grpSpLocks/>
              </p:cNvGrpSpPr>
              <p:nvPr/>
            </p:nvGrpSpPr>
            <p:grpSpPr bwMode="auto">
              <a:xfrm>
                <a:off x="947" y="921"/>
                <a:ext cx="1595" cy="863"/>
                <a:chOff x="947" y="921"/>
                <a:chExt cx="1595" cy="863"/>
              </a:xfrm>
            </p:grpSpPr>
            <p:sp>
              <p:nvSpPr>
                <p:cNvPr id="128" name="Rectangle 1031"/>
                <p:cNvSpPr>
                  <a:spLocks noChangeArrowheads="1"/>
                </p:cNvSpPr>
                <p:nvPr/>
              </p:nvSpPr>
              <p:spPr bwMode="auto">
                <a:xfrm>
                  <a:off x="990" y="921"/>
                  <a:ext cx="1509" cy="8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indent="66675" algn="l"/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波段</a:t>
                  </a:r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2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（绿）：	  </a:t>
                  </a:r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0.52 – 0.59 </a:t>
                  </a:r>
                  <a:r>
                    <a:rPr lang="en-US" altLang="zh-CN" sz="1800" b="1" dirty="0" err="1">
                      <a:solidFill>
                        <a:srgbClr val="000000"/>
                      </a:solidFill>
                      <a:ea typeface="楷体_GB2312" pitchFamily="49" charset="-122"/>
                    </a:rPr>
                    <a:t>μm</a:t>
                  </a:r>
                  <a:endParaRPr lang="en-US" altLang="zh-CN" sz="1800" b="1" dirty="0">
                    <a:solidFill>
                      <a:srgbClr val="000000"/>
                    </a:solidFill>
                    <a:ea typeface="楷体_GB2312" pitchFamily="49" charset="-122"/>
                  </a:endParaRPr>
                </a:p>
                <a:p>
                  <a:pPr indent="66675" algn="l" eaLnBrk="0" hangingPunct="0"/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波段</a:t>
                  </a:r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3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（红）：	  </a:t>
                  </a:r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0.62 – 0.68μm</a:t>
                  </a:r>
                </a:p>
                <a:p>
                  <a:pPr indent="66675" algn="l" eaLnBrk="0" hangingPunct="0"/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波段</a:t>
                  </a:r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4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（近红外）： </a:t>
                  </a:r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0.77 – 0.86μm</a:t>
                  </a:r>
                </a:p>
                <a:p>
                  <a:pPr indent="66675"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129" name="Rectangle 1050"/>
                <p:cNvSpPr>
                  <a:spLocks noChangeArrowheads="1"/>
                </p:cNvSpPr>
                <p:nvPr/>
              </p:nvSpPr>
              <p:spPr bwMode="auto">
                <a:xfrm>
                  <a:off x="947" y="921"/>
                  <a:ext cx="1595" cy="86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Group 1053"/>
              <p:cNvGrpSpPr>
                <a:grpSpLocks/>
              </p:cNvGrpSpPr>
              <p:nvPr/>
            </p:nvGrpSpPr>
            <p:grpSpPr bwMode="auto">
              <a:xfrm>
                <a:off x="0" y="1784"/>
                <a:ext cx="947" cy="518"/>
                <a:chOff x="0" y="1784"/>
                <a:chExt cx="947" cy="518"/>
              </a:xfrm>
            </p:grpSpPr>
            <p:sp>
              <p:nvSpPr>
                <p:cNvPr id="126" name="Rectangle 1032"/>
                <p:cNvSpPr>
                  <a:spLocks noChangeArrowheads="1"/>
                </p:cNvSpPr>
                <p:nvPr/>
              </p:nvSpPr>
              <p:spPr bwMode="auto">
                <a:xfrm>
                  <a:off x="43" y="1784"/>
                  <a:ext cx="861" cy="5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 </a:t>
                  </a:r>
                  <a:r>
                    <a:rPr lang="zh-CN" altLang="en-US" sz="2000" b="1" dirty="0">
                      <a:solidFill>
                        <a:srgbClr val="000000"/>
                      </a:solidFill>
                      <a:latin typeface="宋体" charset="-122"/>
                    </a:rPr>
                    <a:t>幅宽（</a:t>
                  </a:r>
                  <a:r>
                    <a:rPr lang="en-US" altLang="zh-CN" sz="2000" b="1" dirty="0">
                      <a:solidFill>
                        <a:srgbClr val="000000"/>
                      </a:solidFill>
                      <a:latin typeface="宋体" charset="-122"/>
                    </a:rPr>
                    <a:t>MX</a:t>
                  </a:r>
                  <a:r>
                    <a:rPr lang="zh-CN" altLang="en-US" sz="2000" b="1" dirty="0">
                      <a:solidFill>
                        <a:srgbClr val="000000"/>
                      </a:solidFill>
                      <a:latin typeface="宋体" charset="-122"/>
                    </a:rPr>
                    <a:t>模式）</a:t>
                  </a:r>
                </a:p>
                <a:p>
                  <a:pPr algn="l"/>
                  <a:endParaRPr lang="en-US" altLang="zh-CN" sz="2000" b="1" dirty="0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127" name="Rectangle 1052"/>
                <p:cNvSpPr>
                  <a:spLocks noChangeArrowheads="1"/>
                </p:cNvSpPr>
                <p:nvPr/>
              </p:nvSpPr>
              <p:spPr bwMode="auto">
                <a:xfrm>
                  <a:off x="0" y="1784"/>
                  <a:ext cx="947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Group 1055"/>
              <p:cNvGrpSpPr>
                <a:grpSpLocks/>
              </p:cNvGrpSpPr>
              <p:nvPr/>
            </p:nvGrpSpPr>
            <p:grpSpPr bwMode="auto">
              <a:xfrm>
                <a:off x="947" y="1784"/>
                <a:ext cx="1595" cy="518"/>
                <a:chOff x="947" y="1784"/>
                <a:chExt cx="1595" cy="518"/>
              </a:xfrm>
            </p:grpSpPr>
            <p:sp>
              <p:nvSpPr>
                <p:cNvPr id="124" name="Rectangle 1033"/>
                <p:cNvSpPr>
                  <a:spLocks noChangeArrowheads="1"/>
                </p:cNvSpPr>
                <p:nvPr/>
              </p:nvSpPr>
              <p:spPr bwMode="auto">
                <a:xfrm>
                  <a:off x="990" y="1784"/>
                  <a:ext cx="1509" cy="5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23.9 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公里（在</a:t>
                  </a:r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70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公里范围内可调）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125" name="Rectangle 1054"/>
                <p:cNvSpPr>
                  <a:spLocks noChangeArrowheads="1"/>
                </p:cNvSpPr>
                <p:nvPr/>
              </p:nvSpPr>
              <p:spPr bwMode="auto">
                <a:xfrm>
                  <a:off x="947" y="1784"/>
                  <a:ext cx="1595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" name="Group 1057"/>
              <p:cNvGrpSpPr>
                <a:grpSpLocks/>
              </p:cNvGrpSpPr>
              <p:nvPr/>
            </p:nvGrpSpPr>
            <p:grpSpPr bwMode="auto">
              <a:xfrm>
                <a:off x="0" y="2302"/>
                <a:ext cx="947" cy="403"/>
                <a:chOff x="0" y="2302"/>
                <a:chExt cx="947" cy="403"/>
              </a:xfrm>
            </p:grpSpPr>
            <p:sp>
              <p:nvSpPr>
                <p:cNvPr id="122" name="Rectangle 1034"/>
                <p:cNvSpPr>
                  <a:spLocks noChangeArrowheads="1"/>
                </p:cNvSpPr>
                <p:nvPr/>
              </p:nvSpPr>
              <p:spPr bwMode="auto">
                <a:xfrm>
                  <a:off x="43" y="2302"/>
                  <a:ext cx="8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zh-CN" altLang="en-US" sz="2000" b="1" dirty="0">
                      <a:solidFill>
                        <a:srgbClr val="000000"/>
                      </a:solidFill>
                      <a:latin typeface="宋体" charset="-122"/>
                    </a:rPr>
                    <a:t>幅宽（</a:t>
                  </a:r>
                  <a:r>
                    <a:rPr lang="en-US" altLang="zh-CN" sz="2000" b="1" dirty="0">
                      <a:solidFill>
                        <a:srgbClr val="000000"/>
                      </a:solidFill>
                      <a:latin typeface="宋体" charset="-122"/>
                    </a:rPr>
                    <a:t>MN</a:t>
                  </a:r>
                  <a:r>
                    <a:rPr lang="zh-CN" altLang="en-US" sz="2000" b="1" dirty="0">
                      <a:solidFill>
                        <a:srgbClr val="000000"/>
                      </a:solidFill>
                      <a:latin typeface="宋体" charset="-122"/>
                    </a:rPr>
                    <a:t>模式）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123" name="Rectangle 1056"/>
                <p:cNvSpPr>
                  <a:spLocks noChangeArrowheads="1"/>
                </p:cNvSpPr>
                <p:nvPr/>
              </p:nvSpPr>
              <p:spPr bwMode="auto">
                <a:xfrm>
                  <a:off x="0" y="2302"/>
                  <a:ext cx="9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1059"/>
              <p:cNvGrpSpPr>
                <a:grpSpLocks/>
              </p:cNvGrpSpPr>
              <p:nvPr/>
            </p:nvGrpSpPr>
            <p:grpSpPr bwMode="auto">
              <a:xfrm>
                <a:off x="947" y="2302"/>
                <a:ext cx="1595" cy="403"/>
                <a:chOff x="947" y="2302"/>
                <a:chExt cx="1595" cy="403"/>
              </a:xfrm>
            </p:grpSpPr>
            <p:sp>
              <p:nvSpPr>
                <p:cNvPr id="120" name="Rectangle 1035"/>
                <p:cNvSpPr>
                  <a:spLocks noChangeArrowheads="1"/>
                </p:cNvSpPr>
                <p:nvPr/>
              </p:nvSpPr>
              <p:spPr bwMode="auto">
                <a:xfrm>
                  <a:off x="990" y="2302"/>
                  <a:ext cx="1509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 70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公里 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121" name="Rectangle 1058"/>
                <p:cNvSpPr>
                  <a:spLocks noChangeArrowheads="1"/>
                </p:cNvSpPr>
                <p:nvPr/>
              </p:nvSpPr>
              <p:spPr bwMode="auto">
                <a:xfrm>
                  <a:off x="947" y="2302"/>
                  <a:ext cx="1595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1061"/>
              <p:cNvGrpSpPr>
                <a:grpSpLocks/>
              </p:cNvGrpSpPr>
              <p:nvPr/>
            </p:nvGrpSpPr>
            <p:grpSpPr bwMode="auto">
              <a:xfrm>
                <a:off x="0" y="2705"/>
                <a:ext cx="947" cy="403"/>
                <a:chOff x="0" y="2705"/>
                <a:chExt cx="947" cy="403"/>
              </a:xfrm>
            </p:grpSpPr>
            <p:sp>
              <p:nvSpPr>
                <p:cNvPr id="118" name="Rectangle 1036"/>
                <p:cNvSpPr>
                  <a:spLocks noChangeArrowheads="1"/>
                </p:cNvSpPr>
                <p:nvPr/>
              </p:nvSpPr>
              <p:spPr bwMode="auto">
                <a:xfrm>
                  <a:off x="43" y="2705"/>
                  <a:ext cx="8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 dirty="0">
                      <a:solidFill>
                        <a:srgbClr val="000000"/>
                      </a:solidFill>
                      <a:latin typeface="宋体" charset="-122"/>
                    </a:rPr>
                    <a:t>几何分辨率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119" name="Rectangle 1060"/>
                <p:cNvSpPr>
                  <a:spLocks noChangeArrowheads="1"/>
                </p:cNvSpPr>
                <p:nvPr/>
              </p:nvSpPr>
              <p:spPr bwMode="auto">
                <a:xfrm>
                  <a:off x="0" y="2705"/>
                  <a:ext cx="9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" name="Group 1063"/>
              <p:cNvGrpSpPr>
                <a:grpSpLocks/>
              </p:cNvGrpSpPr>
              <p:nvPr/>
            </p:nvGrpSpPr>
            <p:grpSpPr bwMode="auto">
              <a:xfrm>
                <a:off x="947" y="2705"/>
                <a:ext cx="1595" cy="403"/>
                <a:chOff x="947" y="2705"/>
                <a:chExt cx="1595" cy="403"/>
              </a:xfrm>
            </p:grpSpPr>
            <p:sp>
              <p:nvSpPr>
                <p:cNvPr id="116" name="Rectangle 1037"/>
                <p:cNvSpPr>
                  <a:spLocks noChangeArrowheads="1"/>
                </p:cNvSpPr>
                <p:nvPr/>
              </p:nvSpPr>
              <p:spPr bwMode="auto">
                <a:xfrm>
                  <a:off x="990" y="2705"/>
                  <a:ext cx="1509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 5.8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米（星下点）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117" name="Rectangle 1062"/>
                <p:cNvSpPr>
                  <a:spLocks noChangeArrowheads="1"/>
                </p:cNvSpPr>
                <p:nvPr/>
              </p:nvSpPr>
              <p:spPr bwMode="auto">
                <a:xfrm>
                  <a:off x="947" y="2705"/>
                  <a:ext cx="1595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Group 1065"/>
              <p:cNvGrpSpPr>
                <a:grpSpLocks/>
              </p:cNvGrpSpPr>
              <p:nvPr/>
            </p:nvGrpSpPr>
            <p:grpSpPr bwMode="auto">
              <a:xfrm>
                <a:off x="0" y="3108"/>
                <a:ext cx="947" cy="403"/>
                <a:chOff x="0" y="3108"/>
                <a:chExt cx="947" cy="403"/>
              </a:xfrm>
            </p:grpSpPr>
            <p:sp>
              <p:nvSpPr>
                <p:cNvPr id="114" name="Rectangle 1038"/>
                <p:cNvSpPr>
                  <a:spLocks noChangeArrowheads="1"/>
                </p:cNvSpPr>
                <p:nvPr/>
              </p:nvSpPr>
              <p:spPr bwMode="auto">
                <a:xfrm>
                  <a:off x="43" y="3108"/>
                  <a:ext cx="8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 dirty="0">
                      <a:solidFill>
                        <a:srgbClr val="000000"/>
                      </a:solidFill>
                      <a:latin typeface="宋体" charset="-122"/>
                    </a:rPr>
                    <a:t>侧视能力</a:t>
                  </a:r>
                </a:p>
                <a:p>
                  <a:pPr algn="l"/>
                  <a:endParaRPr lang="en-US" altLang="zh-CN" sz="2000" b="1" dirty="0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115" name="Rectangle 1064"/>
                <p:cNvSpPr>
                  <a:spLocks noChangeArrowheads="1"/>
                </p:cNvSpPr>
                <p:nvPr/>
              </p:nvSpPr>
              <p:spPr bwMode="auto">
                <a:xfrm>
                  <a:off x="0" y="3108"/>
                  <a:ext cx="9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1067"/>
              <p:cNvGrpSpPr>
                <a:grpSpLocks/>
              </p:cNvGrpSpPr>
              <p:nvPr/>
            </p:nvGrpSpPr>
            <p:grpSpPr bwMode="auto">
              <a:xfrm>
                <a:off x="947" y="3108"/>
                <a:ext cx="1595" cy="403"/>
                <a:chOff x="947" y="3108"/>
                <a:chExt cx="1595" cy="403"/>
              </a:xfrm>
            </p:grpSpPr>
            <p:sp>
              <p:nvSpPr>
                <p:cNvPr id="112" name="Rectangle 1039"/>
                <p:cNvSpPr>
                  <a:spLocks noChangeArrowheads="1"/>
                </p:cNvSpPr>
                <p:nvPr/>
              </p:nvSpPr>
              <p:spPr bwMode="auto">
                <a:xfrm>
                  <a:off x="990" y="3108"/>
                  <a:ext cx="1509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±26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度（相当于地面</a:t>
                  </a:r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± 398 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公里）</a:t>
                  </a:r>
                </a:p>
                <a:p>
                  <a:pPr algn="l" eaLnBrk="0" hangingPunct="0"/>
                  <a:endParaRPr lang="en-US" altLang="zh-CN" sz="1800" b="1" dirty="0">
                    <a:solidFill>
                      <a:srgbClr val="000000"/>
                    </a:solidFill>
                    <a:ea typeface="楷体_GB2312" pitchFamily="49" charset="-122"/>
                  </a:endParaRPr>
                </a:p>
              </p:txBody>
            </p:sp>
            <p:sp>
              <p:nvSpPr>
                <p:cNvPr id="113" name="Rectangle 1066"/>
                <p:cNvSpPr>
                  <a:spLocks noChangeArrowheads="1"/>
                </p:cNvSpPr>
                <p:nvPr/>
              </p:nvSpPr>
              <p:spPr bwMode="auto">
                <a:xfrm>
                  <a:off x="947" y="3108"/>
                  <a:ext cx="1595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1069"/>
              <p:cNvGrpSpPr>
                <a:grpSpLocks/>
              </p:cNvGrpSpPr>
              <p:nvPr/>
            </p:nvGrpSpPr>
            <p:grpSpPr bwMode="auto">
              <a:xfrm>
                <a:off x="0" y="3511"/>
                <a:ext cx="947" cy="403"/>
                <a:chOff x="0" y="3511"/>
                <a:chExt cx="947" cy="403"/>
              </a:xfrm>
            </p:grpSpPr>
            <p:sp>
              <p:nvSpPr>
                <p:cNvPr id="110" name="Rectangle 1040"/>
                <p:cNvSpPr>
                  <a:spLocks noChangeArrowheads="1"/>
                </p:cNvSpPr>
                <p:nvPr/>
              </p:nvSpPr>
              <p:spPr bwMode="auto">
                <a:xfrm>
                  <a:off x="43" y="3511"/>
                  <a:ext cx="8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zh-CN" altLang="en-US" sz="2000" b="1" dirty="0">
                      <a:solidFill>
                        <a:srgbClr val="000000"/>
                      </a:solidFill>
                      <a:latin typeface="宋体" charset="-122"/>
                    </a:rPr>
                    <a:t>波段配准精度</a:t>
                  </a:r>
                </a:p>
                <a:p>
                  <a:pPr algn="l"/>
                  <a:endParaRPr lang="en-US" altLang="zh-CN" sz="2000" b="1" dirty="0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111" name="Rectangle 1068"/>
                <p:cNvSpPr>
                  <a:spLocks noChangeArrowheads="1"/>
                </p:cNvSpPr>
                <p:nvPr/>
              </p:nvSpPr>
              <p:spPr bwMode="auto">
                <a:xfrm>
                  <a:off x="0" y="3511"/>
                  <a:ext cx="9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1071"/>
              <p:cNvGrpSpPr>
                <a:grpSpLocks/>
              </p:cNvGrpSpPr>
              <p:nvPr/>
            </p:nvGrpSpPr>
            <p:grpSpPr bwMode="auto">
              <a:xfrm>
                <a:off x="947" y="3511"/>
                <a:ext cx="1595" cy="403"/>
                <a:chOff x="947" y="3511"/>
                <a:chExt cx="1595" cy="403"/>
              </a:xfrm>
            </p:grpSpPr>
            <p:sp>
              <p:nvSpPr>
                <p:cNvPr id="108" name="Rectangle 1041"/>
                <p:cNvSpPr>
                  <a:spLocks noChangeArrowheads="1"/>
                </p:cNvSpPr>
                <p:nvPr/>
              </p:nvSpPr>
              <p:spPr bwMode="auto">
                <a:xfrm>
                  <a:off x="990" y="3511"/>
                  <a:ext cx="1509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&lt; 0.25 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象元 </a:t>
                  </a:r>
                </a:p>
                <a:p>
                  <a:pPr algn="l" eaLnBrk="0" hangingPunct="0"/>
                  <a:endParaRPr lang="en-US" altLang="zh-CN" sz="1800" b="1" dirty="0">
                    <a:ea typeface="楷体_GB2312" pitchFamily="49" charset="-122"/>
                  </a:endParaRPr>
                </a:p>
              </p:txBody>
            </p:sp>
            <p:sp>
              <p:nvSpPr>
                <p:cNvPr id="109" name="Rectangle 1070"/>
                <p:cNvSpPr>
                  <a:spLocks noChangeArrowheads="1"/>
                </p:cNvSpPr>
                <p:nvPr/>
              </p:nvSpPr>
              <p:spPr bwMode="auto">
                <a:xfrm>
                  <a:off x="947" y="3511"/>
                  <a:ext cx="1595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1073"/>
              <p:cNvGrpSpPr>
                <a:grpSpLocks/>
              </p:cNvGrpSpPr>
              <p:nvPr/>
            </p:nvGrpSpPr>
            <p:grpSpPr bwMode="auto">
              <a:xfrm>
                <a:off x="0" y="3914"/>
                <a:ext cx="947" cy="403"/>
                <a:chOff x="0" y="3914"/>
                <a:chExt cx="947" cy="403"/>
              </a:xfrm>
            </p:grpSpPr>
            <p:sp>
              <p:nvSpPr>
                <p:cNvPr id="106" name="Rectangle 1042"/>
                <p:cNvSpPr>
                  <a:spLocks noChangeArrowheads="1"/>
                </p:cNvSpPr>
                <p:nvPr/>
              </p:nvSpPr>
              <p:spPr bwMode="auto">
                <a:xfrm>
                  <a:off x="43" y="3914"/>
                  <a:ext cx="861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 dirty="0">
                      <a:solidFill>
                        <a:srgbClr val="000000"/>
                      </a:solidFill>
                      <a:ea typeface="楷体_GB2312" pitchFamily="49" charset="-122"/>
                    </a:rPr>
                    <a:t> </a:t>
                  </a:r>
                  <a:r>
                    <a:rPr lang="zh-CN" altLang="en-US" sz="2000" b="1" dirty="0">
                      <a:solidFill>
                        <a:srgbClr val="000000"/>
                      </a:solidFill>
                      <a:latin typeface="宋体" charset="-122"/>
                    </a:rPr>
                    <a:t>重访周期</a:t>
                  </a:r>
                </a:p>
                <a:p>
                  <a:pPr algn="l"/>
                  <a:endParaRPr lang="en-US" altLang="zh-CN" sz="2000" b="1" dirty="0">
                    <a:solidFill>
                      <a:srgbClr val="000000"/>
                    </a:solidFill>
                    <a:latin typeface="宋体" charset="-122"/>
                  </a:endParaRPr>
                </a:p>
              </p:txBody>
            </p:sp>
            <p:sp>
              <p:nvSpPr>
                <p:cNvPr id="107" name="Rectangle 1072"/>
                <p:cNvSpPr>
                  <a:spLocks noChangeArrowheads="1"/>
                </p:cNvSpPr>
                <p:nvPr/>
              </p:nvSpPr>
              <p:spPr bwMode="auto">
                <a:xfrm>
                  <a:off x="0" y="3914"/>
                  <a:ext cx="94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1075"/>
              <p:cNvGrpSpPr>
                <a:grpSpLocks/>
              </p:cNvGrpSpPr>
              <p:nvPr/>
            </p:nvGrpSpPr>
            <p:grpSpPr bwMode="auto">
              <a:xfrm>
                <a:off x="947" y="3914"/>
                <a:ext cx="1595" cy="403"/>
                <a:chOff x="947" y="3914"/>
                <a:chExt cx="1595" cy="403"/>
              </a:xfrm>
            </p:grpSpPr>
            <p:sp>
              <p:nvSpPr>
                <p:cNvPr id="104" name="Rectangle 1043"/>
                <p:cNvSpPr>
                  <a:spLocks noChangeArrowheads="1"/>
                </p:cNvSpPr>
                <p:nvPr/>
              </p:nvSpPr>
              <p:spPr bwMode="auto">
                <a:xfrm>
                  <a:off x="990" y="3914"/>
                  <a:ext cx="1509" cy="4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l"/>
                  <a:r>
                    <a:rPr lang="en-US" altLang="zh-CN" sz="1800" b="1">
                      <a:solidFill>
                        <a:srgbClr val="000000"/>
                      </a:solidFill>
                      <a:ea typeface="楷体_GB2312" pitchFamily="49" charset="-122"/>
                    </a:rPr>
                    <a:t> 5 </a:t>
                  </a:r>
                  <a:r>
                    <a:rPr lang="zh-CN" altLang="en-US" sz="1800" b="1">
                      <a:solidFill>
                        <a:srgbClr val="000000"/>
                      </a:solidFill>
                      <a:ea typeface="楷体_GB2312" pitchFamily="49" charset="-122"/>
                    </a:rPr>
                    <a:t>天</a:t>
                  </a:r>
                </a:p>
                <a:p>
                  <a:pPr algn="l" eaLnBrk="0" hangingPunct="0"/>
                  <a:endParaRPr lang="en-US" altLang="zh-CN" sz="1800" b="1">
                    <a:ea typeface="楷体_GB2312" pitchFamily="49" charset="-122"/>
                  </a:endParaRPr>
                </a:p>
              </p:txBody>
            </p:sp>
            <p:sp>
              <p:nvSpPr>
                <p:cNvPr id="105" name="Rectangle 1074"/>
                <p:cNvSpPr>
                  <a:spLocks noChangeArrowheads="1"/>
                </p:cNvSpPr>
                <p:nvPr/>
              </p:nvSpPr>
              <p:spPr bwMode="auto">
                <a:xfrm>
                  <a:off x="947" y="3914"/>
                  <a:ext cx="1595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7" name="Rectangle 1077"/>
            <p:cNvSpPr>
              <a:spLocks noChangeArrowheads="1"/>
            </p:cNvSpPr>
            <p:nvPr/>
          </p:nvSpPr>
          <p:spPr bwMode="auto">
            <a:xfrm>
              <a:off x="-3" y="515"/>
              <a:ext cx="2548" cy="3805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pPr eaLnBrk="1" hangingPunct="1"/>
            <a:r>
              <a:rPr lang="zh-CN" altLang="en-US" smtClean="0"/>
              <a:t>多光谱影像</a:t>
            </a:r>
          </a:p>
        </p:txBody>
      </p:sp>
      <p:pic>
        <p:nvPicPr>
          <p:cNvPr id="9219" name="内容占位符 5" descr="多光谱影像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2513" y="1357313"/>
            <a:ext cx="4498975" cy="540067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371005" cy="457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Cartosat-1"/>
          </p:cNvPr>
          <p:cNvSpPr txBox="1"/>
          <p:nvPr/>
        </p:nvSpPr>
        <p:spPr>
          <a:xfrm>
            <a:off x="564357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4" action="ppaction://hlinksldjump" tooltip="Resourcesat-1"/>
          </p:cNvPr>
          <p:cNvSpPr txBox="1"/>
          <p:nvPr/>
        </p:nvSpPr>
        <p:spPr>
          <a:xfrm>
            <a:off x="171448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7" name="TextBox 6">
            <a:hlinkClick r:id="rId5" action="ppaction://hlinksldjump" tooltip="数字高程模型"/>
          </p:cNvPr>
          <p:cNvSpPr txBox="1"/>
          <p:nvPr/>
        </p:nvSpPr>
        <p:spPr>
          <a:xfrm>
            <a:off x="5429256" y="2732126"/>
            <a:ext cx="1857388" cy="5539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8" name="TextBox 7">
            <a:hlinkClick r:id="rId6" action="ppaction://hlinksldjump" tooltip="坡度图"/>
          </p:cNvPr>
          <p:cNvSpPr txBox="1"/>
          <p:nvPr/>
        </p:nvSpPr>
        <p:spPr>
          <a:xfrm>
            <a:off x="4929190" y="3643315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0" name="TextBox 9">
            <a:hlinkClick r:id="rId7" action="ppaction://hlinksldjump" tooltip="植被指数"/>
          </p:cNvPr>
          <p:cNvSpPr txBox="1"/>
          <p:nvPr/>
        </p:nvSpPr>
        <p:spPr>
          <a:xfrm>
            <a:off x="1643042" y="3500438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9" name="TextBox 8">
            <a:hlinkClick r:id="rId8" action="ppaction://hlinksldjump" tooltip="坡向图"/>
          </p:cNvPr>
          <p:cNvSpPr txBox="1"/>
          <p:nvPr/>
        </p:nvSpPr>
        <p:spPr>
          <a:xfrm>
            <a:off x="542925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1" name="TextBox 10">
            <a:hlinkClick r:id="rId9" action="ppaction://hlinksldjump" tooltip="地表曲率"/>
          </p:cNvPr>
          <p:cNvSpPr txBox="1"/>
          <p:nvPr/>
        </p:nvSpPr>
        <p:spPr>
          <a:xfrm>
            <a:off x="6000760" y="3643314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3" name="TextBox 12">
            <a:hlinkClick r:id="rId10" action="ppaction://hlinksldjump" tooltip="晕渲图"/>
          </p:cNvPr>
          <p:cNvSpPr txBox="1"/>
          <p:nvPr/>
        </p:nvSpPr>
        <p:spPr>
          <a:xfrm>
            <a:off x="650082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5" name="TextBox 14">
            <a:hlinkClick r:id="rId11" action="ppaction://hlinksldjump" tooltip="水系图"/>
          </p:cNvPr>
          <p:cNvSpPr txBox="1"/>
          <p:nvPr/>
        </p:nvSpPr>
        <p:spPr>
          <a:xfrm>
            <a:off x="6929454" y="3643314"/>
            <a:ext cx="1214446" cy="9848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16" name="TextBox 15">
            <a:hlinkClick r:id="rId12" action="ppaction://hlinksldjump" tooltip="数据处理"/>
          </p:cNvPr>
          <p:cNvSpPr txBox="1"/>
          <p:nvPr/>
        </p:nvSpPr>
        <p:spPr>
          <a:xfrm>
            <a:off x="1428728" y="5214950"/>
            <a:ext cx="6143668" cy="5847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28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28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3200" dirty="0" smtClean="0">
                <a:noFill/>
                <a:latin typeface="+mn-lt"/>
                <a:ea typeface="+mn-ea"/>
              </a:rPr>
              <a:t>我</a:t>
            </a:r>
            <a:endParaRPr lang="en-US" altLang="zh-CN" sz="32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r>
              <a:rPr lang="zh-CN" altLang="en-US" dirty="0" smtClean="0"/>
              <a:t>植被指数</a:t>
            </a:r>
          </a:p>
        </p:txBody>
      </p:sp>
      <p:pic>
        <p:nvPicPr>
          <p:cNvPr id="10243" name="内容占位符 3" descr="NDVI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4100" y="1357313"/>
            <a:ext cx="4495800" cy="540067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371005" cy="457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Cartosat-1"/>
          </p:cNvPr>
          <p:cNvSpPr txBox="1"/>
          <p:nvPr/>
        </p:nvSpPr>
        <p:spPr>
          <a:xfrm>
            <a:off x="564357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4" action="ppaction://hlinksldjump" tooltip="Resourcesat-1"/>
          </p:cNvPr>
          <p:cNvSpPr txBox="1"/>
          <p:nvPr/>
        </p:nvSpPr>
        <p:spPr>
          <a:xfrm>
            <a:off x="171448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7" name="TextBox 6">
            <a:hlinkClick r:id="rId5" action="ppaction://hlinksldjump" tooltip="数字高程模型"/>
          </p:cNvPr>
          <p:cNvSpPr txBox="1"/>
          <p:nvPr/>
        </p:nvSpPr>
        <p:spPr>
          <a:xfrm>
            <a:off x="5429256" y="2732126"/>
            <a:ext cx="1857388" cy="5539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8" name="TextBox 7">
            <a:hlinkClick r:id="rId6" action="ppaction://hlinksldjump" tooltip="坡度图"/>
          </p:cNvPr>
          <p:cNvSpPr txBox="1"/>
          <p:nvPr/>
        </p:nvSpPr>
        <p:spPr>
          <a:xfrm>
            <a:off x="4929190" y="3643315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0" name="TextBox 9">
            <a:hlinkClick r:id="rId7" action="ppaction://hlinksldjump" tooltip="植被指数"/>
          </p:cNvPr>
          <p:cNvSpPr txBox="1"/>
          <p:nvPr/>
        </p:nvSpPr>
        <p:spPr>
          <a:xfrm>
            <a:off x="1643042" y="3500438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9" name="TextBox 8">
            <a:hlinkClick r:id="rId8" action="ppaction://hlinksldjump" tooltip="坡向图"/>
          </p:cNvPr>
          <p:cNvSpPr txBox="1"/>
          <p:nvPr/>
        </p:nvSpPr>
        <p:spPr>
          <a:xfrm>
            <a:off x="542925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1" name="TextBox 10">
            <a:hlinkClick r:id="rId9" action="ppaction://hlinksldjump" tooltip="地表曲率"/>
          </p:cNvPr>
          <p:cNvSpPr txBox="1"/>
          <p:nvPr/>
        </p:nvSpPr>
        <p:spPr>
          <a:xfrm>
            <a:off x="6000760" y="3643314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3" name="TextBox 12">
            <a:hlinkClick r:id="rId10" action="ppaction://hlinksldjump" tooltip="晕渲图"/>
          </p:cNvPr>
          <p:cNvSpPr txBox="1"/>
          <p:nvPr/>
        </p:nvSpPr>
        <p:spPr>
          <a:xfrm>
            <a:off x="650082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5" name="TextBox 14">
            <a:hlinkClick r:id="rId11" action="ppaction://hlinksldjump" tooltip="水系图"/>
          </p:cNvPr>
          <p:cNvSpPr txBox="1"/>
          <p:nvPr/>
        </p:nvSpPr>
        <p:spPr>
          <a:xfrm>
            <a:off x="6929454" y="3643314"/>
            <a:ext cx="1214446" cy="9848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16" name="TextBox 15">
            <a:hlinkClick r:id="rId12" action="ppaction://hlinksldjump" tooltip="数据处理"/>
          </p:cNvPr>
          <p:cNvSpPr txBox="1"/>
          <p:nvPr/>
        </p:nvSpPr>
        <p:spPr>
          <a:xfrm>
            <a:off x="1428728" y="5214950"/>
            <a:ext cx="6143668" cy="5847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28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28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3200" dirty="0" smtClean="0">
                <a:noFill/>
                <a:latin typeface="+mn-lt"/>
                <a:ea typeface="+mn-ea"/>
              </a:rPr>
              <a:t>我</a:t>
            </a:r>
            <a:endParaRPr lang="en-US" altLang="zh-CN" sz="32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pPr eaLnBrk="1" hangingPunct="1"/>
            <a:r>
              <a:rPr lang="zh-CN" altLang="en-US" smtClean="0"/>
              <a:t>数字高程模型</a:t>
            </a:r>
          </a:p>
        </p:txBody>
      </p:sp>
      <p:pic>
        <p:nvPicPr>
          <p:cNvPr id="11267" name="内容占位符 3" descr="DEM灰度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975" y="1385888"/>
            <a:ext cx="4494213" cy="5400675"/>
          </a:xfrm>
        </p:spPr>
      </p:pic>
      <p:pic>
        <p:nvPicPr>
          <p:cNvPr id="11268" name="图片 4" descr="DEM色表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385888"/>
            <a:ext cx="450215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371005" cy="457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Cartosat-1"/>
          </p:cNvPr>
          <p:cNvSpPr txBox="1"/>
          <p:nvPr/>
        </p:nvSpPr>
        <p:spPr>
          <a:xfrm>
            <a:off x="564357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4" action="ppaction://hlinksldjump" tooltip="Resourcesat-1"/>
          </p:cNvPr>
          <p:cNvSpPr txBox="1"/>
          <p:nvPr/>
        </p:nvSpPr>
        <p:spPr>
          <a:xfrm>
            <a:off x="171448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7" name="TextBox 6">
            <a:hlinkClick r:id="rId5" action="ppaction://hlinksldjump" tooltip="数字高程模型"/>
          </p:cNvPr>
          <p:cNvSpPr txBox="1"/>
          <p:nvPr/>
        </p:nvSpPr>
        <p:spPr>
          <a:xfrm>
            <a:off x="5429256" y="2732126"/>
            <a:ext cx="1857388" cy="5539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8" name="TextBox 7">
            <a:hlinkClick r:id="rId6" action="ppaction://hlinksldjump" tooltip="坡度图"/>
          </p:cNvPr>
          <p:cNvSpPr txBox="1"/>
          <p:nvPr/>
        </p:nvSpPr>
        <p:spPr>
          <a:xfrm>
            <a:off x="4929190" y="3643315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0" name="TextBox 9">
            <a:hlinkClick r:id="rId7" action="ppaction://hlinksldjump" tooltip="植被指数"/>
          </p:cNvPr>
          <p:cNvSpPr txBox="1"/>
          <p:nvPr/>
        </p:nvSpPr>
        <p:spPr>
          <a:xfrm>
            <a:off x="1643042" y="3500438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9" name="TextBox 8">
            <a:hlinkClick r:id="rId8" action="ppaction://hlinksldjump" tooltip="坡向图"/>
          </p:cNvPr>
          <p:cNvSpPr txBox="1"/>
          <p:nvPr/>
        </p:nvSpPr>
        <p:spPr>
          <a:xfrm>
            <a:off x="542925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1" name="TextBox 10">
            <a:hlinkClick r:id="rId9" action="ppaction://hlinksldjump" tooltip="地表曲率"/>
          </p:cNvPr>
          <p:cNvSpPr txBox="1"/>
          <p:nvPr/>
        </p:nvSpPr>
        <p:spPr>
          <a:xfrm>
            <a:off x="6000760" y="3643314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3" name="TextBox 12">
            <a:hlinkClick r:id="rId10" action="ppaction://hlinksldjump" tooltip="晕渲图"/>
          </p:cNvPr>
          <p:cNvSpPr txBox="1"/>
          <p:nvPr/>
        </p:nvSpPr>
        <p:spPr>
          <a:xfrm>
            <a:off x="650082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5" name="TextBox 14">
            <a:hlinkClick r:id="rId11" action="ppaction://hlinksldjump" tooltip="水系图"/>
          </p:cNvPr>
          <p:cNvSpPr txBox="1"/>
          <p:nvPr/>
        </p:nvSpPr>
        <p:spPr>
          <a:xfrm>
            <a:off x="6929454" y="3643314"/>
            <a:ext cx="1214446" cy="9848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16" name="TextBox 15">
            <a:hlinkClick r:id="rId12" action="ppaction://hlinksldjump" tooltip="数据处理"/>
          </p:cNvPr>
          <p:cNvSpPr txBox="1"/>
          <p:nvPr/>
        </p:nvSpPr>
        <p:spPr>
          <a:xfrm>
            <a:off x="1428728" y="5214950"/>
            <a:ext cx="6143668" cy="5847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28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28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3200" dirty="0" smtClean="0">
                <a:noFill/>
                <a:latin typeface="+mn-lt"/>
                <a:ea typeface="+mn-ea"/>
              </a:rPr>
              <a:t>我</a:t>
            </a:r>
            <a:endParaRPr lang="en-US" altLang="zh-CN" sz="32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研究的目的与意义</a:t>
            </a:r>
            <a:endParaRPr lang="en-US" altLang="zh-CN" dirty="0" smtClean="0"/>
          </a:p>
          <a:p>
            <a:r>
              <a:rPr lang="zh-CN" altLang="en-US" dirty="0" smtClean="0"/>
              <a:t>研究中的关键技术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滑坡信息提取实例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研究展望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pPr eaLnBrk="1" hangingPunct="1"/>
            <a:r>
              <a:rPr lang="zh-CN" altLang="en-US" smtClean="0"/>
              <a:t>坡度影像</a:t>
            </a:r>
          </a:p>
        </p:txBody>
      </p:sp>
      <p:pic>
        <p:nvPicPr>
          <p:cNvPr id="12291" name="内容占位符 3" descr="坡度图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5688" y="1357313"/>
            <a:ext cx="4492625" cy="540067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371005" cy="457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Cartosat-1"/>
          </p:cNvPr>
          <p:cNvSpPr txBox="1"/>
          <p:nvPr/>
        </p:nvSpPr>
        <p:spPr>
          <a:xfrm>
            <a:off x="564357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4" action="ppaction://hlinksldjump" tooltip="Resourcesat-1"/>
          </p:cNvPr>
          <p:cNvSpPr txBox="1"/>
          <p:nvPr/>
        </p:nvSpPr>
        <p:spPr>
          <a:xfrm>
            <a:off x="171448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7" name="TextBox 6">
            <a:hlinkClick r:id="rId5" action="ppaction://hlinksldjump" tooltip="数字高程模型"/>
          </p:cNvPr>
          <p:cNvSpPr txBox="1"/>
          <p:nvPr/>
        </p:nvSpPr>
        <p:spPr>
          <a:xfrm>
            <a:off x="5429256" y="2732126"/>
            <a:ext cx="1857388" cy="5539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8" name="TextBox 7">
            <a:hlinkClick r:id="rId6" action="ppaction://hlinksldjump" tooltip="坡度图"/>
          </p:cNvPr>
          <p:cNvSpPr txBox="1"/>
          <p:nvPr/>
        </p:nvSpPr>
        <p:spPr>
          <a:xfrm>
            <a:off x="4929190" y="3643315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0" name="TextBox 9">
            <a:hlinkClick r:id="rId7" action="ppaction://hlinksldjump" tooltip="植被指数"/>
          </p:cNvPr>
          <p:cNvSpPr txBox="1"/>
          <p:nvPr/>
        </p:nvSpPr>
        <p:spPr>
          <a:xfrm>
            <a:off x="1643042" y="3500438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9" name="TextBox 8">
            <a:hlinkClick r:id="rId8" action="ppaction://hlinksldjump" tooltip="坡向图"/>
          </p:cNvPr>
          <p:cNvSpPr txBox="1"/>
          <p:nvPr/>
        </p:nvSpPr>
        <p:spPr>
          <a:xfrm>
            <a:off x="542925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1" name="TextBox 10">
            <a:hlinkClick r:id="rId9" action="ppaction://hlinksldjump" tooltip="地表曲率"/>
          </p:cNvPr>
          <p:cNvSpPr txBox="1"/>
          <p:nvPr/>
        </p:nvSpPr>
        <p:spPr>
          <a:xfrm>
            <a:off x="6000760" y="3643314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3" name="TextBox 12">
            <a:hlinkClick r:id="rId10" action="ppaction://hlinksldjump" tooltip="晕渲图"/>
          </p:cNvPr>
          <p:cNvSpPr txBox="1"/>
          <p:nvPr/>
        </p:nvSpPr>
        <p:spPr>
          <a:xfrm>
            <a:off x="650082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5" name="TextBox 14">
            <a:hlinkClick r:id="rId11" action="ppaction://hlinksldjump" tooltip="水系图"/>
          </p:cNvPr>
          <p:cNvSpPr txBox="1"/>
          <p:nvPr/>
        </p:nvSpPr>
        <p:spPr>
          <a:xfrm>
            <a:off x="6929454" y="3643314"/>
            <a:ext cx="1214446" cy="9848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16" name="TextBox 15">
            <a:hlinkClick r:id="rId12" action="ppaction://hlinksldjump" tooltip="数据处理"/>
          </p:cNvPr>
          <p:cNvSpPr txBox="1"/>
          <p:nvPr/>
        </p:nvSpPr>
        <p:spPr>
          <a:xfrm>
            <a:off x="1428728" y="5214950"/>
            <a:ext cx="6143668" cy="5847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28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28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3200" dirty="0" smtClean="0">
                <a:noFill/>
                <a:latin typeface="+mn-lt"/>
                <a:ea typeface="+mn-ea"/>
              </a:rPr>
              <a:t>我</a:t>
            </a:r>
            <a:endParaRPr lang="en-US" altLang="zh-CN" sz="32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pPr eaLnBrk="1" hangingPunct="1"/>
            <a:r>
              <a:rPr lang="zh-CN" altLang="en-US" smtClean="0"/>
              <a:t>水流方向</a:t>
            </a:r>
          </a:p>
        </p:txBody>
      </p:sp>
      <p:pic>
        <p:nvPicPr>
          <p:cNvPr id="13315" name="内容占位符 3" descr="水流方向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01875" y="1357313"/>
            <a:ext cx="4540250" cy="540067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371005" cy="457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Cartosat-1"/>
          </p:cNvPr>
          <p:cNvSpPr txBox="1"/>
          <p:nvPr/>
        </p:nvSpPr>
        <p:spPr>
          <a:xfrm>
            <a:off x="564357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4" action="ppaction://hlinksldjump" tooltip="Resourcesat-1"/>
          </p:cNvPr>
          <p:cNvSpPr txBox="1"/>
          <p:nvPr/>
        </p:nvSpPr>
        <p:spPr>
          <a:xfrm>
            <a:off x="171448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7" name="TextBox 6">
            <a:hlinkClick r:id="rId5" action="ppaction://hlinksldjump" tooltip="数字高程模型"/>
          </p:cNvPr>
          <p:cNvSpPr txBox="1"/>
          <p:nvPr/>
        </p:nvSpPr>
        <p:spPr>
          <a:xfrm>
            <a:off x="5429256" y="2732126"/>
            <a:ext cx="1857388" cy="5539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8" name="TextBox 7">
            <a:hlinkClick r:id="rId6" action="ppaction://hlinksldjump" tooltip="坡度图"/>
          </p:cNvPr>
          <p:cNvSpPr txBox="1"/>
          <p:nvPr/>
        </p:nvSpPr>
        <p:spPr>
          <a:xfrm>
            <a:off x="4929190" y="3643315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0" name="TextBox 9">
            <a:hlinkClick r:id="rId7" action="ppaction://hlinksldjump" tooltip="植被指数"/>
          </p:cNvPr>
          <p:cNvSpPr txBox="1"/>
          <p:nvPr/>
        </p:nvSpPr>
        <p:spPr>
          <a:xfrm>
            <a:off x="1643042" y="3500438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9" name="TextBox 8">
            <a:hlinkClick r:id="rId8" action="ppaction://hlinksldjump" tooltip="坡向图"/>
          </p:cNvPr>
          <p:cNvSpPr txBox="1"/>
          <p:nvPr/>
        </p:nvSpPr>
        <p:spPr>
          <a:xfrm>
            <a:off x="542925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1" name="TextBox 10">
            <a:hlinkClick r:id="rId9" action="ppaction://hlinksldjump" tooltip="地表曲率"/>
          </p:cNvPr>
          <p:cNvSpPr txBox="1"/>
          <p:nvPr/>
        </p:nvSpPr>
        <p:spPr>
          <a:xfrm>
            <a:off x="6000760" y="3643314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3" name="TextBox 12">
            <a:hlinkClick r:id="rId10" action="ppaction://hlinksldjump" tooltip="晕渲图"/>
          </p:cNvPr>
          <p:cNvSpPr txBox="1"/>
          <p:nvPr/>
        </p:nvSpPr>
        <p:spPr>
          <a:xfrm>
            <a:off x="650082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5" name="TextBox 14">
            <a:hlinkClick r:id="rId11" action="ppaction://hlinksldjump" tooltip="水系图"/>
          </p:cNvPr>
          <p:cNvSpPr txBox="1"/>
          <p:nvPr/>
        </p:nvSpPr>
        <p:spPr>
          <a:xfrm>
            <a:off x="6929454" y="3643314"/>
            <a:ext cx="1214446" cy="9848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16" name="TextBox 15">
            <a:hlinkClick r:id="rId12" action="ppaction://hlinksldjump" tooltip="数据处理"/>
          </p:cNvPr>
          <p:cNvSpPr txBox="1"/>
          <p:nvPr/>
        </p:nvSpPr>
        <p:spPr>
          <a:xfrm>
            <a:off x="1428728" y="5214950"/>
            <a:ext cx="6143668" cy="5847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28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28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3200" dirty="0" smtClean="0">
                <a:noFill/>
                <a:latin typeface="+mn-lt"/>
                <a:ea typeface="+mn-ea"/>
              </a:rPr>
              <a:t>我</a:t>
            </a:r>
            <a:endParaRPr lang="en-US" altLang="zh-CN" sz="32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r>
              <a:rPr lang="zh-CN" altLang="en-US" smtClean="0"/>
              <a:t>地表曲率</a:t>
            </a:r>
          </a:p>
        </p:txBody>
      </p:sp>
      <p:pic>
        <p:nvPicPr>
          <p:cNvPr id="14339" name="内容占位符 3" descr="地表曲率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5688" y="1357313"/>
            <a:ext cx="4492625" cy="540067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371005" cy="457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Cartosat-1"/>
          </p:cNvPr>
          <p:cNvSpPr txBox="1"/>
          <p:nvPr/>
        </p:nvSpPr>
        <p:spPr>
          <a:xfrm>
            <a:off x="564357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4" action="ppaction://hlinksldjump" tooltip="Resourcesat-1"/>
          </p:cNvPr>
          <p:cNvSpPr txBox="1"/>
          <p:nvPr/>
        </p:nvSpPr>
        <p:spPr>
          <a:xfrm>
            <a:off x="171448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7" name="TextBox 6">
            <a:hlinkClick r:id="rId5" action="ppaction://hlinksldjump" tooltip="数字高程模型"/>
          </p:cNvPr>
          <p:cNvSpPr txBox="1"/>
          <p:nvPr/>
        </p:nvSpPr>
        <p:spPr>
          <a:xfrm>
            <a:off x="5429256" y="2732126"/>
            <a:ext cx="1857388" cy="5539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8" name="TextBox 7">
            <a:hlinkClick r:id="rId6" action="ppaction://hlinksldjump" tooltip="坡度图"/>
          </p:cNvPr>
          <p:cNvSpPr txBox="1"/>
          <p:nvPr/>
        </p:nvSpPr>
        <p:spPr>
          <a:xfrm>
            <a:off x="4929190" y="3643315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0" name="TextBox 9">
            <a:hlinkClick r:id="rId7" action="ppaction://hlinksldjump" tooltip="植被指数"/>
          </p:cNvPr>
          <p:cNvSpPr txBox="1"/>
          <p:nvPr/>
        </p:nvSpPr>
        <p:spPr>
          <a:xfrm>
            <a:off x="1643042" y="3500438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9" name="TextBox 8">
            <a:hlinkClick r:id="rId8" action="ppaction://hlinksldjump" tooltip="坡向图"/>
          </p:cNvPr>
          <p:cNvSpPr txBox="1"/>
          <p:nvPr/>
        </p:nvSpPr>
        <p:spPr>
          <a:xfrm>
            <a:off x="542925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1" name="TextBox 10">
            <a:hlinkClick r:id="rId9" action="ppaction://hlinksldjump" tooltip="地表曲率"/>
          </p:cNvPr>
          <p:cNvSpPr txBox="1"/>
          <p:nvPr/>
        </p:nvSpPr>
        <p:spPr>
          <a:xfrm>
            <a:off x="6000760" y="3643314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3" name="TextBox 12">
            <a:hlinkClick r:id="rId10" action="ppaction://hlinksldjump" tooltip="晕渲图"/>
          </p:cNvPr>
          <p:cNvSpPr txBox="1"/>
          <p:nvPr/>
        </p:nvSpPr>
        <p:spPr>
          <a:xfrm>
            <a:off x="650082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5" name="TextBox 14">
            <a:hlinkClick r:id="rId11" action="ppaction://hlinksldjump" tooltip="水系图"/>
          </p:cNvPr>
          <p:cNvSpPr txBox="1"/>
          <p:nvPr/>
        </p:nvSpPr>
        <p:spPr>
          <a:xfrm>
            <a:off x="6929454" y="3643314"/>
            <a:ext cx="1214446" cy="9848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16" name="TextBox 15">
            <a:hlinkClick r:id="rId12" action="ppaction://hlinksldjump" tooltip="数据处理"/>
          </p:cNvPr>
          <p:cNvSpPr txBox="1"/>
          <p:nvPr/>
        </p:nvSpPr>
        <p:spPr>
          <a:xfrm>
            <a:off x="1428728" y="5214950"/>
            <a:ext cx="6143668" cy="5847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28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28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3200" dirty="0" smtClean="0">
                <a:noFill/>
                <a:latin typeface="+mn-lt"/>
                <a:ea typeface="+mn-ea"/>
              </a:rPr>
              <a:t>我</a:t>
            </a:r>
            <a:endParaRPr lang="en-US" altLang="zh-CN" sz="32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r>
              <a:rPr lang="zh-CN" altLang="en-US" smtClean="0"/>
              <a:t>山体阴影</a:t>
            </a:r>
          </a:p>
        </p:txBody>
      </p:sp>
      <p:pic>
        <p:nvPicPr>
          <p:cNvPr id="16387" name="内容占位符 3" descr="山体阴影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5688" y="1357313"/>
            <a:ext cx="4492625" cy="540067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371005" cy="457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Cartosat-1"/>
          </p:cNvPr>
          <p:cNvSpPr txBox="1"/>
          <p:nvPr/>
        </p:nvSpPr>
        <p:spPr>
          <a:xfrm>
            <a:off x="564357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4" action="ppaction://hlinksldjump" tooltip="Resourcesat-1"/>
          </p:cNvPr>
          <p:cNvSpPr txBox="1"/>
          <p:nvPr/>
        </p:nvSpPr>
        <p:spPr>
          <a:xfrm>
            <a:off x="171448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7" name="TextBox 6">
            <a:hlinkClick r:id="rId5" action="ppaction://hlinksldjump" tooltip="数字高程模型"/>
          </p:cNvPr>
          <p:cNvSpPr txBox="1"/>
          <p:nvPr/>
        </p:nvSpPr>
        <p:spPr>
          <a:xfrm>
            <a:off x="5429256" y="2732126"/>
            <a:ext cx="1857388" cy="5539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8" name="TextBox 7">
            <a:hlinkClick r:id="rId6" action="ppaction://hlinksldjump" tooltip="坡度图"/>
          </p:cNvPr>
          <p:cNvSpPr txBox="1"/>
          <p:nvPr/>
        </p:nvSpPr>
        <p:spPr>
          <a:xfrm>
            <a:off x="4929190" y="3643315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0" name="TextBox 9">
            <a:hlinkClick r:id="rId7" action="ppaction://hlinksldjump" tooltip="植被指数"/>
          </p:cNvPr>
          <p:cNvSpPr txBox="1"/>
          <p:nvPr/>
        </p:nvSpPr>
        <p:spPr>
          <a:xfrm>
            <a:off x="1643042" y="3500438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9" name="TextBox 8">
            <a:hlinkClick r:id="rId8" action="ppaction://hlinksldjump" tooltip="坡向图"/>
          </p:cNvPr>
          <p:cNvSpPr txBox="1"/>
          <p:nvPr/>
        </p:nvSpPr>
        <p:spPr>
          <a:xfrm>
            <a:off x="542925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1" name="TextBox 10">
            <a:hlinkClick r:id="rId9" action="ppaction://hlinksldjump" tooltip="地表曲率"/>
          </p:cNvPr>
          <p:cNvSpPr txBox="1"/>
          <p:nvPr/>
        </p:nvSpPr>
        <p:spPr>
          <a:xfrm>
            <a:off x="6000760" y="3643314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3" name="TextBox 12">
            <a:hlinkClick r:id="rId10" action="ppaction://hlinksldjump" tooltip="晕渲图"/>
          </p:cNvPr>
          <p:cNvSpPr txBox="1"/>
          <p:nvPr/>
        </p:nvSpPr>
        <p:spPr>
          <a:xfrm>
            <a:off x="650082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5" name="TextBox 14">
            <a:hlinkClick r:id="rId11" action="ppaction://hlinksldjump" tooltip="水系图"/>
          </p:cNvPr>
          <p:cNvSpPr txBox="1"/>
          <p:nvPr/>
        </p:nvSpPr>
        <p:spPr>
          <a:xfrm>
            <a:off x="6929454" y="3643314"/>
            <a:ext cx="1214446" cy="9848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16" name="TextBox 15">
            <a:hlinkClick r:id="rId12" action="ppaction://hlinksldjump" tooltip="数据处理"/>
          </p:cNvPr>
          <p:cNvSpPr txBox="1"/>
          <p:nvPr/>
        </p:nvSpPr>
        <p:spPr>
          <a:xfrm>
            <a:off x="1428728" y="5214950"/>
            <a:ext cx="6143668" cy="5847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28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28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3200" dirty="0" smtClean="0">
                <a:noFill/>
                <a:latin typeface="+mn-lt"/>
                <a:ea typeface="+mn-ea"/>
              </a:rPr>
              <a:t>我</a:t>
            </a:r>
            <a:endParaRPr lang="en-US" altLang="zh-CN" sz="32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r>
              <a:rPr lang="zh-CN" altLang="en-US" smtClean="0"/>
              <a:t>河网</a:t>
            </a:r>
          </a:p>
        </p:txBody>
      </p:sp>
      <p:pic>
        <p:nvPicPr>
          <p:cNvPr id="15363" name="内容占位符 3" descr="水系图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4100" y="1357313"/>
            <a:ext cx="4495800" cy="540067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285860"/>
            <a:ext cx="7371005" cy="457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Cartosat-1"/>
          </p:cNvPr>
          <p:cNvSpPr txBox="1"/>
          <p:nvPr/>
        </p:nvSpPr>
        <p:spPr>
          <a:xfrm>
            <a:off x="564357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4" action="ppaction://hlinksldjump" tooltip="Resourcesat-1"/>
          </p:cNvPr>
          <p:cNvSpPr txBox="1"/>
          <p:nvPr/>
        </p:nvSpPr>
        <p:spPr>
          <a:xfrm>
            <a:off x="171448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7" name="TextBox 6">
            <a:hlinkClick r:id="rId5" action="ppaction://hlinksldjump" tooltip="数字高程模型"/>
          </p:cNvPr>
          <p:cNvSpPr txBox="1"/>
          <p:nvPr/>
        </p:nvSpPr>
        <p:spPr>
          <a:xfrm>
            <a:off x="5429256" y="2732126"/>
            <a:ext cx="1857388" cy="5539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8" name="TextBox 7">
            <a:hlinkClick r:id="rId6" action="ppaction://hlinksldjump" tooltip="坡度图"/>
          </p:cNvPr>
          <p:cNvSpPr txBox="1"/>
          <p:nvPr/>
        </p:nvSpPr>
        <p:spPr>
          <a:xfrm>
            <a:off x="4929190" y="3643315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0" name="TextBox 9">
            <a:hlinkClick r:id="rId7" action="ppaction://hlinksldjump" tooltip="植被指数"/>
          </p:cNvPr>
          <p:cNvSpPr txBox="1"/>
          <p:nvPr/>
        </p:nvSpPr>
        <p:spPr>
          <a:xfrm>
            <a:off x="1643042" y="3500438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9" name="TextBox 8">
            <a:hlinkClick r:id="rId8" action="ppaction://hlinksldjump" tooltip="坡向图"/>
          </p:cNvPr>
          <p:cNvSpPr txBox="1"/>
          <p:nvPr/>
        </p:nvSpPr>
        <p:spPr>
          <a:xfrm>
            <a:off x="542925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1" name="TextBox 10">
            <a:hlinkClick r:id="rId9" action="ppaction://hlinksldjump" tooltip="地表曲率"/>
          </p:cNvPr>
          <p:cNvSpPr txBox="1"/>
          <p:nvPr/>
        </p:nvSpPr>
        <p:spPr>
          <a:xfrm>
            <a:off x="6000760" y="3643314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3" name="TextBox 12">
            <a:hlinkClick r:id="rId10" action="ppaction://hlinksldjump" tooltip="晕渲图"/>
          </p:cNvPr>
          <p:cNvSpPr txBox="1"/>
          <p:nvPr/>
        </p:nvSpPr>
        <p:spPr>
          <a:xfrm>
            <a:off x="650082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5" name="TextBox 14">
            <a:hlinkClick r:id="rId11" action="ppaction://hlinksldjump" tooltip="水系图"/>
          </p:cNvPr>
          <p:cNvSpPr txBox="1"/>
          <p:nvPr/>
        </p:nvSpPr>
        <p:spPr>
          <a:xfrm>
            <a:off x="6929454" y="3643314"/>
            <a:ext cx="1214446" cy="9848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16" name="TextBox 15">
            <a:hlinkClick r:id="rId12" action="ppaction://hlinksldjump" tooltip="数据处理"/>
          </p:cNvPr>
          <p:cNvSpPr txBox="1"/>
          <p:nvPr/>
        </p:nvSpPr>
        <p:spPr>
          <a:xfrm>
            <a:off x="1428728" y="5214950"/>
            <a:ext cx="6143668" cy="5847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28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28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3200" dirty="0" smtClean="0">
                <a:noFill/>
                <a:latin typeface="+mn-lt"/>
                <a:ea typeface="+mn-ea"/>
              </a:rPr>
              <a:t>我</a:t>
            </a:r>
            <a:endParaRPr lang="en-US" altLang="zh-CN" sz="32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研究的目的与意义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b="1" dirty="0" smtClean="0"/>
          </a:p>
          <a:p>
            <a:r>
              <a:rPr lang="zh-CN" altLang="en-US" dirty="0" smtClean="0"/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地质灾害</a:t>
            </a:r>
            <a:r>
              <a:rPr lang="zh-CN" altLang="en-US" dirty="0" smtClean="0"/>
              <a:t>对人类生命财产造成巨大损失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滑坡</a:t>
            </a:r>
            <a:r>
              <a:rPr lang="zh-CN" altLang="en-US" dirty="0" smtClean="0"/>
              <a:t>是全球分布范围广、影响大、破坏严重的地质灾害之一</a:t>
            </a:r>
            <a:endParaRPr lang="en-US" altLang="zh-CN" dirty="0" smtClean="0"/>
          </a:p>
          <a:p>
            <a:r>
              <a:rPr lang="zh-CN" altLang="en-US" dirty="0" smtClean="0"/>
              <a:t> 快速准确的</a:t>
            </a:r>
            <a:r>
              <a:rPr lang="zh-CN" altLang="en-US" b="1" dirty="0" smtClean="0">
                <a:solidFill>
                  <a:srgbClr val="FF0000"/>
                </a:solidFill>
              </a:rPr>
              <a:t>滑坡信息提取</a:t>
            </a:r>
            <a:r>
              <a:rPr lang="zh-CN" altLang="en-US" dirty="0" smtClean="0"/>
              <a:t>能有效进行灾害分析、评价和预测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776" cy="4940312"/>
          </a:xfrm>
        </p:spPr>
        <p:txBody>
          <a:bodyPr/>
          <a:lstStyle/>
          <a:p>
            <a:r>
              <a:rPr lang="zh-CN" altLang="en-US" dirty="0" smtClean="0"/>
              <a:t>滑坡信息提取流程</a:t>
            </a:r>
            <a:endParaRPr lang="zh-CN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9671" y="71414"/>
            <a:ext cx="5484659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hlinkClick r:id="rId3" action="ppaction://hlinksldjump" tooltip="数据准备"/>
          </p:cNvPr>
          <p:cNvSpPr txBox="1"/>
          <p:nvPr/>
        </p:nvSpPr>
        <p:spPr>
          <a:xfrm>
            <a:off x="1852860" y="115179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5" name="TextBox 4">
            <a:hlinkClick r:id="rId4" action="ppaction://hlinksldjump" tooltip="数据处理"/>
          </p:cNvPr>
          <p:cNvSpPr txBox="1"/>
          <p:nvPr/>
        </p:nvSpPr>
        <p:spPr>
          <a:xfrm>
            <a:off x="1852860" y="2829823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5" action="ppaction://hlinksldjump" tooltip="精度评价"/>
          </p:cNvPr>
          <p:cNvSpPr txBox="1"/>
          <p:nvPr/>
        </p:nvSpPr>
        <p:spPr>
          <a:xfrm>
            <a:off x="1852860" y="5401591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08"/>
            <a:ext cx="690562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影像分割"/>
          </p:cNvPr>
          <p:cNvSpPr txBox="1"/>
          <p:nvPr/>
        </p:nvSpPr>
        <p:spPr>
          <a:xfrm>
            <a:off x="1750199" y="3000372"/>
            <a:ext cx="50400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noFill/>
              </a:rPr>
              <a:t>多尺度分割</a:t>
            </a:r>
            <a:endParaRPr lang="zh-CN" altLang="en-US" sz="1600" b="1" dirty="0">
              <a:noFill/>
            </a:endParaRPr>
          </a:p>
        </p:txBody>
      </p:sp>
      <p:sp>
        <p:nvSpPr>
          <p:cNvPr id="6" name="TextBox 5">
            <a:hlinkClick r:id="rId4" action="ppaction://hlinksldjump" tooltip="滑坡识别"/>
          </p:cNvPr>
          <p:cNvSpPr txBox="1"/>
          <p:nvPr/>
        </p:nvSpPr>
        <p:spPr>
          <a:xfrm>
            <a:off x="1750199" y="3714752"/>
            <a:ext cx="50400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</a:t>
            </a:r>
            <a:r>
              <a:rPr lang="zh-CN" altLang="en-US" sz="1600" b="1" dirty="0" smtClean="0">
                <a:noFill/>
              </a:rPr>
              <a:t>易混地物的评判标准</a:t>
            </a:r>
            <a:r>
              <a:rPr lang="en-US" altLang="zh-CN" sz="1600" b="1" dirty="0" smtClean="0">
                <a:noFill/>
              </a:rPr>
              <a:t>		</a:t>
            </a:r>
            <a:endParaRPr lang="zh-CN" altLang="en-US" sz="1600" b="1" dirty="0">
              <a:noFill/>
            </a:endParaRPr>
          </a:p>
        </p:txBody>
      </p:sp>
      <p:sp>
        <p:nvSpPr>
          <p:cNvPr id="7" name="TextBox 6">
            <a:hlinkClick r:id="rId5" action="ppaction://hlinksldjump" tooltip="滑坡分类"/>
          </p:cNvPr>
          <p:cNvSpPr txBox="1"/>
          <p:nvPr/>
        </p:nvSpPr>
        <p:spPr>
          <a:xfrm>
            <a:off x="1714480" y="4429132"/>
            <a:ext cx="572464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	</a:t>
            </a:r>
            <a:r>
              <a:rPr lang="zh-CN" altLang="en-US" sz="1600" b="1" dirty="0" smtClean="0">
                <a:noFill/>
              </a:rPr>
              <a:t>不同类型滑坡的评判标准</a:t>
            </a:r>
            <a:r>
              <a:rPr lang="en-US" altLang="zh-CN" sz="1600" b="1" dirty="0" smtClean="0">
                <a:noFill/>
              </a:rPr>
              <a:t>			</a:t>
            </a:r>
            <a:endParaRPr lang="zh-CN" altLang="en-US" sz="1600" b="1" dirty="0">
              <a:noFill/>
            </a:endParaRPr>
          </a:p>
        </p:txBody>
      </p:sp>
      <p:sp>
        <p:nvSpPr>
          <p:cNvPr id="8" name="TextBox 7">
            <a:hlinkClick r:id="rId6" action="ppaction://hlinksldjump" tooltip="精度评价"/>
          </p:cNvPr>
          <p:cNvSpPr txBox="1"/>
          <p:nvPr/>
        </p:nvSpPr>
        <p:spPr>
          <a:xfrm>
            <a:off x="1750199" y="5143512"/>
            <a:ext cx="572464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	</a:t>
            </a:r>
            <a:r>
              <a:rPr lang="zh-CN" altLang="en-US" sz="1600" b="1" dirty="0" smtClean="0">
                <a:noFill/>
              </a:rPr>
              <a:t>滑坡信息提取结果</a:t>
            </a:r>
            <a:r>
              <a:rPr lang="en-US" altLang="zh-CN" sz="1600" b="1" dirty="0" smtClean="0">
                <a:noFill/>
              </a:rPr>
              <a:t>				</a:t>
            </a:r>
            <a:endParaRPr lang="zh-CN" altLang="en-US" sz="1600" b="1" dirty="0">
              <a:noFill/>
            </a:endParaRPr>
          </a:p>
        </p:txBody>
      </p:sp>
      <p:sp>
        <p:nvSpPr>
          <p:cNvPr id="9" name="TextBox 8">
            <a:hlinkClick r:id="rId7" action="ppaction://hlinksldjump" tooltip="数据准备"/>
          </p:cNvPr>
          <p:cNvSpPr txBox="1"/>
          <p:nvPr/>
        </p:nvSpPr>
        <p:spPr>
          <a:xfrm>
            <a:off x="2571736" y="1000108"/>
            <a:ext cx="36433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noFill/>
              </a:rPr>
              <a:t>多尺度分割</a:t>
            </a:r>
            <a:endParaRPr lang="zh-CN" altLang="en-US" sz="2800" b="1" dirty="0">
              <a:noFill/>
            </a:endParaRPr>
          </a:p>
        </p:txBody>
      </p:sp>
      <p:sp>
        <p:nvSpPr>
          <p:cNvPr id="10" name="TextBox 9">
            <a:hlinkClick r:id="rId8" action="ppaction://hlinksldjump" tooltip="精度评价"/>
          </p:cNvPr>
          <p:cNvSpPr txBox="1"/>
          <p:nvPr/>
        </p:nvSpPr>
        <p:spPr>
          <a:xfrm>
            <a:off x="2571736" y="5857892"/>
            <a:ext cx="36433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noFill/>
              </a:rPr>
              <a:t>多尺度分割</a:t>
            </a:r>
            <a:endParaRPr lang="zh-CN" altLang="en-US" sz="2800" b="1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000分割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9190" y="1000108"/>
            <a:ext cx="4071934" cy="4320602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多尺度分割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57200" y="1071546"/>
            <a:ext cx="3900486" cy="505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400" dirty="0" smtClean="0">
                <a:latin typeface="+mn-lt"/>
                <a:ea typeface="+mn-ea"/>
              </a:rPr>
              <a:t>选取多光谱影像的近红外、红、绿（</a:t>
            </a:r>
            <a:r>
              <a:rPr lang="en-US" altLang="zh-CN" sz="2400" dirty="0" smtClean="0">
                <a:latin typeface="+mn-lt"/>
                <a:ea typeface="+mn-ea"/>
              </a:rPr>
              <a:t>Layer3,2,1</a:t>
            </a:r>
            <a:r>
              <a:rPr lang="zh-CN" altLang="en-US" sz="2400" dirty="0" smtClean="0">
                <a:latin typeface="+mn-lt"/>
                <a:ea typeface="+mn-ea"/>
              </a:rPr>
              <a:t>）波段进行分割</a:t>
            </a:r>
            <a:endParaRPr lang="en-US" altLang="zh-CN" sz="2400" dirty="0" smtClean="0">
              <a:latin typeface="+mn-lt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分割尺度设为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zh-CN" altLang="en-US" sz="2400" dirty="0" smtClean="0">
                <a:latin typeface="+mn-lt"/>
                <a:ea typeface="+mn-ea"/>
              </a:rPr>
              <a:t>形状参数</a:t>
            </a:r>
            <a:r>
              <a:rPr lang="en-US" altLang="zh-CN" sz="2400" dirty="0" smtClean="0">
                <a:latin typeface="+mn-lt"/>
                <a:ea typeface="+mn-ea"/>
              </a:rPr>
              <a:t>0.1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紧凑度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0.5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图片 6" descr="000原始影像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39" y="928670"/>
            <a:ext cx="4481917" cy="5400000"/>
          </a:xfrm>
          <a:prstGeom prst="rect">
            <a:avLst/>
          </a:prstGeom>
        </p:spPr>
      </p:pic>
      <p:pic>
        <p:nvPicPr>
          <p:cNvPr id="6" name="内容占位符 3" descr="001分割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500562" y="928670"/>
            <a:ext cx="4481917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分割尺度的讨论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76" y="5572140"/>
            <a:ext cx="8929718" cy="1071570"/>
          </a:xfrm>
        </p:spPr>
        <p:txBody>
          <a:bodyPr/>
          <a:lstStyle/>
          <a:p>
            <a:r>
              <a:rPr lang="en-US" altLang="zh-CN" sz="1800" dirty="0" smtClean="0"/>
              <a:t>Resourcesat-1 LISS-IV</a:t>
            </a:r>
            <a:r>
              <a:rPr lang="zh-CN" altLang="en-US" sz="1800" dirty="0" smtClean="0"/>
              <a:t>多光谱影像进行多尺度分割。圈出的部分表示滑坡体。</a:t>
            </a:r>
          </a:p>
          <a:p>
            <a:r>
              <a:rPr lang="zh-CN" altLang="en-US" sz="1800" dirty="0" smtClean="0"/>
              <a:t>图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，分割尺度设为</a:t>
            </a:r>
            <a:r>
              <a:rPr lang="en-US" altLang="zh-CN" sz="1800" dirty="0" smtClean="0"/>
              <a:t>30</a:t>
            </a:r>
            <a:r>
              <a:rPr lang="zh-CN" altLang="en-US" sz="1800" dirty="0" smtClean="0"/>
              <a:t>。影像对象不能很好的表现出滑坡的左右翼。</a:t>
            </a:r>
          </a:p>
          <a:p>
            <a:r>
              <a:rPr lang="zh-CN" altLang="en-US" sz="1800" dirty="0" smtClean="0"/>
              <a:t>图</a:t>
            </a:r>
            <a:r>
              <a:rPr lang="en-US" altLang="zh-CN" sz="1800" dirty="0" smtClean="0"/>
              <a:t>b</a:t>
            </a:r>
            <a:r>
              <a:rPr lang="zh-CN" altLang="en-US" sz="1800" dirty="0" smtClean="0"/>
              <a:t>，分割尺度设为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，形状参数</a:t>
            </a:r>
            <a:r>
              <a:rPr lang="en-US" altLang="zh-CN" sz="1800" dirty="0" smtClean="0"/>
              <a:t>0.1</a:t>
            </a:r>
            <a:r>
              <a:rPr lang="zh-CN" altLang="en-US" sz="1800" dirty="0" smtClean="0"/>
              <a:t>，紧凑度</a:t>
            </a:r>
            <a:r>
              <a:rPr lang="en-US" altLang="zh-CN" sz="1800" dirty="0" smtClean="0"/>
              <a:t>0.9</a:t>
            </a:r>
            <a:r>
              <a:rPr lang="zh-CN" altLang="en-US" sz="1800" dirty="0" smtClean="0"/>
              <a:t>。影像对象能完整地表示滑坡体。</a:t>
            </a:r>
            <a:endParaRPr lang="zh-CN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942954"/>
            <a:ext cx="8758268" cy="455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08"/>
            <a:ext cx="690562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影像分割"/>
          </p:cNvPr>
          <p:cNvSpPr txBox="1"/>
          <p:nvPr/>
        </p:nvSpPr>
        <p:spPr>
          <a:xfrm>
            <a:off x="1750199" y="3000372"/>
            <a:ext cx="50400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noFill/>
              </a:rPr>
              <a:t>多尺度分割</a:t>
            </a:r>
            <a:endParaRPr lang="zh-CN" altLang="en-US" sz="1600" b="1" dirty="0">
              <a:noFill/>
            </a:endParaRPr>
          </a:p>
        </p:txBody>
      </p:sp>
      <p:sp>
        <p:nvSpPr>
          <p:cNvPr id="6" name="TextBox 5">
            <a:hlinkClick r:id="rId4" action="ppaction://hlinksldjump" tooltip="滑坡识别"/>
          </p:cNvPr>
          <p:cNvSpPr txBox="1"/>
          <p:nvPr/>
        </p:nvSpPr>
        <p:spPr>
          <a:xfrm>
            <a:off x="1750199" y="3714752"/>
            <a:ext cx="50400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</a:t>
            </a:r>
            <a:r>
              <a:rPr lang="zh-CN" altLang="en-US" sz="1600" b="1" dirty="0" smtClean="0">
                <a:noFill/>
              </a:rPr>
              <a:t>易混地物的评判标准</a:t>
            </a:r>
            <a:r>
              <a:rPr lang="en-US" altLang="zh-CN" sz="1600" b="1" dirty="0" smtClean="0">
                <a:noFill/>
              </a:rPr>
              <a:t>		</a:t>
            </a:r>
            <a:endParaRPr lang="zh-CN" altLang="en-US" sz="1600" b="1" dirty="0">
              <a:noFill/>
            </a:endParaRPr>
          </a:p>
        </p:txBody>
      </p:sp>
      <p:sp>
        <p:nvSpPr>
          <p:cNvPr id="7" name="TextBox 6">
            <a:hlinkClick r:id="rId5" action="ppaction://hlinksldjump" tooltip="滑坡分类"/>
          </p:cNvPr>
          <p:cNvSpPr txBox="1"/>
          <p:nvPr/>
        </p:nvSpPr>
        <p:spPr>
          <a:xfrm>
            <a:off x="1714480" y="4429132"/>
            <a:ext cx="572464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	</a:t>
            </a:r>
            <a:r>
              <a:rPr lang="zh-CN" altLang="en-US" sz="1600" b="1" dirty="0" smtClean="0">
                <a:noFill/>
              </a:rPr>
              <a:t>不同类型滑坡的评判标准</a:t>
            </a:r>
            <a:r>
              <a:rPr lang="en-US" altLang="zh-CN" sz="1600" b="1" dirty="0" smtClean="0">
                <a:noFill/>
              </a:rPr>
              <a:t>			</a:t>
            </a:r>
            <a:endParaRPr lang="zh-CN" altLang="en-US" sz="1600" b="1" dirty="0">
              <a:noFill/>
            </a:endParaRPr>
          </a:p>
        </p:txBody>
      </p:sp>
      <p:sp>
        <p:nvSpPr>
          <p:cNvPr id="8" name="TextBox 7">
            <a:hlinkClick r:id="rId6" action="ppaction://hlinksldjump" tooltip="精度评价"/>
          </p:cNvPr>
          <p:cNvSpPr txBox="1"/>
          <p:nvPr/>
        </p:nvSpPr>
        <p:spPr>
          <a:xfrm>
            <a:off x="1750199" y="5143512"/>
            <a:ext cx="572464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	</a:t>
            </a:r>
            <a:r>
              <a:rPr lang="zh-CN" altLang="en-US" sz="1600" b="1" dirty="0" smtClean="0">
                <a:noFill/>
              </a:rPr>
              <a:t>滑坡信息提取结果</a:t>
            </a:r>
            <a:r>
              <a:rPr lang="en-US" altLang="zh-CN" sz="1600" b="1" dirty="0" smtClean="0">
                <a:noFill/>
              </a:rPr>
              <a:t>				</a:t>
            </a:r>
            <a:endParaRPr lang="zh-CN" altLang="en-US" sz="1600" b="1" dirty="0">
              <a:noFill/>
            </a:endParaRPr>
          </a:p>
        </p:txBody>
      </p:sp>
      <p:sp>
        <p:nvSpPr>
          <p:cNvPr id="9" name="TextBox 8">
            <a:hlinkClick r:id="rId7" action="ppaction://hlinksldjump" tooltip="数据准备"/>
          </p:cNvPr>
          <p:cNvSpPr txBox="1"/>
          <p:nvPr/>
        </p:nvSpPr>
        <p:spPr>
          <a:xfrm>
            <a:off x="2571736" y="1000108"/>
            <a:ext cx="36433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noFill/>
              </a:rPr>
              <a:t>多尺度分割</a:t>
            </a:r>
            <a:endParaRPr lang="zh-CN" altLang="en-US" sz="2800" b="1" dirty="0">
              <a:noFill/>
            </a:endParaRPr>
          </a:p>
        </p:txBody>
      </p:sp>
      <p:sp>
        <p:nvSpPr>
          <p:cNvPr id="10" name="TextBox 9">
            <a:hlinkClick r:id="rId8" action="ppaction://hlinksldjump" tooltip="精度评价"/>
          </p:cNvPr>
          <p:cNvSpPr txBox="1"/>
          <p:nvPr/>
        </p:nvSpPr>
        <p:spPr>
          <a:xfrm>
            <a:off x="2571736" y="5857892"/>
            <a:ext cx="36433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noFill/>
              </a:rPr>
              <a:t>多尺度分割</a:t>
            </a:r>
            <a:endParaRPr lang="zh-CN" altLang="en-US" sz="2800" b="1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易混地物的评判标准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14282" y="928670"/>
          <a:ext cx="8715436" cy="568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8"/>
                <a:gridCol w="685804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易混地物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评判标准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阴影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山体阴影是一种利用多光谱影像获取时的太阳方位，由</a:t>
                      </a:r>
                      <a:r>
                        <a:rPr lang="en-US" altLang="zh-CN" sz="1600" dirty="0" smtClean="0"/>
                        <a:t>DEM</a:t>
                      </a:r>
                      <a:r>
                        <a:rPr lang="zh-CN" altLang="en-US" sz="1600" dirty="0" smtClean="0"/>
                        <a:t>产生的表示阴影状态的虚拟影像。它比低像元值的多光谱影像提供更过关于阴影区域的信息。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水体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近红外波段的光谱信息由于水体的电磁辐射吸收而表现为低像元值。地形上的信息也很有用，例如，坡度较缓的地方，与汇流累积量高的永久性河流相邻接。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河岸沙地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河岸沙地表现为高亮度、缓坡度、低高差。与水体邻接的上下文信息也很有用。利用高差是为了同碎石流区分开来，碎石流也发生在滑坡地区但其在山上的物源区在很高位置。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建筑区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与邻接对象有很好的标准差，由建筑图案形成的典型纹理，并且建筑区坡度较缓。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非岩区（如农用地）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中低坡度，中低植被指数，以及由梯田地形格局形成的典型纹理。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岩区（荒地）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中等坡度（</a:t>
                      </a: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30°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到</a:t>
                      </a: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45°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之间），以及中等亮度。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岩区（陡坡）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陡的坡度（大于</a:t>
                      </a: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45°</a:t>
                      </a:r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），以及中等亮度。</a:t>
                      </a:r>
                      <a:endParaRPr lang="zh-CN" altLang="en-US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道路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方向一般与水流方向垂直。上下文信息也很有用，例如树林中的道路与周围地物有很高的反差。</a:t>
                      </a:r>
                      <a:endParaRPr lang="en-US" altLang="zh-CN" sz="16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采石场</a:t>
                      </a:r>
                      <a:r>
                        <a:rPr lang="en-US" altLang="zh-CN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(Quarry)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高亮度，在更新的</a:t>
                      </a:r>
                      <a:r>
                        <a:rPr lang="en-US" altLang="zh-CN" sz="1600" dirty="0" smtClean="0"/>
                        <a:t>DEM</a:t>
                      </a:r>
                      <a:r>
                        <a:rPr lang="zh-CN" altLang="en-US" sz="1600" dirty="0" smtClean="0"/>
                        <a:t>上反映出因为挖掘而造成的局部凹陷异常。上下文信息也很有用，例如出现被截断的道路。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易混地物的对象特征</a:t>
            </a:r>
            <a:endParaRPr lang="zh-CN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000232" y="1233058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阴影</a:t>
            </a:r>
            <a:endParaRPr lang="zh-CN" altLang="en-US" sz="1600" b="1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1994868" y="187600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水体</a:t>
            </a:r>
            <a:endParaRPr lang="zh-CN" altLang="en-US" sz="1600" b="1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000232" y="250030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河岸沙地</a:t>
            </a:r>
            <a:endParaRPr lang="zh-CN" altLang="en-US" sz="1600" b="1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994868" y="316188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建筑区</a:t>
            </a:r>
            <a:endParaRPr lang="zh-CN" altLang="en-US" sz="1600" b="1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1994868" y="378619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农用地</a:t>
            </a:r>
            <a:endParaRPr lang="zh-CN" altLang="en-US" sz="1600" b="1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1994868" y="4455391"/>
            <a:ext cx="121444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岩石区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1994868" y="566221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道路</a:t>
            </a:r>
            <a:endParaRPr lang="zh-CN" altLang="en-US" sz="1600" b="1" dirty="0"/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1994868" y="630515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滑坡</a:t>
            </a:r>
            <a:endParaRPr lang="zh-CN" altLang="en-US" sz="1600" b="1" dirty="0"/>
          </a:p>
        </p:txBody>
      </p:sp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1000100" y="1214422"/>
            <a:ext cx="923330" cy="54292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滑坡候选地物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435200" y="817496"/>
            <a:ext cx="4708700" cy="589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000原始影像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239" y="1315148"/>
            <a:ext cx="4481917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endParaRPr lang="zh-CN" altLang="en-US" dirty="0"/>
          </a:p>
        </p:txBody>
      </p:sp>
      <p:pic>
        <p:nvPicPr>
          <p:cNvPr id="5" name="图片 4" descr="002背景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4" y="1315148"/>
            <a:ext cx="4203093" cy="5400000"/>
          </a:xfrm>
          <a:prstGeom prst="rect">
            <a:avLst/>
          </a:prstGeom>
        </p:spPr>
      </p:pic>
      <p:pic>
        <p:nvPicPr>
          <p:cNvPr id="8" name="内容占位符 7" descr="002分离背景（白色）001.jp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0562" y="1315148"/>
            <a:ext cx="4500594" cy="5400000"/>
          </a:xfr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002分离背景（白色）0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15148"/>
            <a:ext cx="4491589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滑坡及其易混地物</a:t>
            </a:r>
            <a:endParaRPr lang="zh-CN" altLang="en-US" dirty="0"/>
          </a:p>
        </p:txBody>
      </p:sp>
      <p:pic>
        <p:nvPicPr>
          <p:cNvPr id="4" name="内容占位符 3" descr="003滑坡和易混地物（黄色）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16552" y="1315148"/>
            <a:ext cx="4484604" cy="5400000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131514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易混地物的对象特征</a:t>
            </a:r>
            <a:endParaRPr lang="zh-CN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000232" y="1233058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阴影</a:t>
            </a:r>
            <a:endParaRPr lang="zh-CN" altLang="en-US" sz="1600" b="1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1994868" y="187600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水体</a:t>
            </a:r>
            <a:endParaRPr lang="zh-CN" altLang="en-US" sz="1600" b="1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000232" y="250030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河岸沙地</a:t>
            </a:r>
            <a:endParaRPr lang="zh-CN" altLang="en-US" sz="1600" b="1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994868" y="316188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建筑区</a:t>
            </a:r>
            <a:endParaRPr lang="zh-CN" altLang="en-US" sz="1600" b="1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1994868" y="378619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农用地</a:t>
            </a:r>
            <a:endParaRPr lang="zh-CN" altLang="en-US" sz="1600" b="1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1994868" y="4455391"/>
            <a:ext cx="121444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岩石区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1994868" y="566221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道路</a:t>
            </a:r>
            <a:endParaRPr lang="zh-CN" altLang="en-US" sz="1600" b="1" dirty="0"/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1994868" y="630515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滑坡</a:t>
            </a:r>
            <a:endParaRPr lang="zh-CN" altLang="en-US" sz="1600" b="1" dirty="0"/>
          </a:p>
        </p:txBody>
      </p:sp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1000100" y="1214422"/>
            <a:ext cx="923330" cy="54292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滑坡候选地物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435200" y="817496"/>
            <a:ext cx="4708700" cy="589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研究中的关键技术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数字地形分析技术（坡度、坡向等）</a:t>
            </a:r>
            <a:endParaRPr lang="en-US" altLang="zh-CN" dirty="0" smtClean="0"/>
          </a:p>
          <a:p>
            <a:r>
              <a:rPr lang="zh-CN" altLang="en-US" dirty="0" smtClean="0"/>
              <a:t>多尺度分割技术（同质的影像对象）</a:t>
            </a:r>
            <a:endParaRPr lang="en-US" altLang="zh-CN" dirty="0" smtClean="0"/>
          </a:p>
          <a:p>
            <a:r>
              <a:rPr lang="zh-CN" altLang="en-US" dirty="0" smtClean="0"/>
              <a:t>面向对象分类技术（影像对象为最小分类单元）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03滑坡和易混地物（黄色）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53" y="1315148"/>
            <a:ext cx="4484603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阴影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131514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004阴影（灰色）000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2" y="1315148"/>
            <a:ext cx="4491589" cy="5400000"/>
          </a:xfrm>
          <a:prstGeom prst="rect">
            <a:avLst/>
          </a:prstGeom>
        </p:spPr>
      </p:pic>
      <p:pic>
        <p:nvPicPr>
          <p:cNvPr id="9" name="图片 8" descr="004阴影（灰色）00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15148"/>
            <a:ext cx="4491589" cy="540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易混地物的对象特征</a:t>
            </a:r>
            <a:endParaRPr lang="zh-CN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000232" y="1233058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阴影</a:t>
            </a:r>
            <a:endParaRPr lang="zh-CN" altLang="en-US" sz="1600" b="1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1994868" y="187600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水体</a:t>
            </a:r>
            <a:endParaRPr lang="zh-CN" altLang="en-US" sz="1600" b="1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000232" y="250030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河岸沙地</a:t>
            </a:r>
            <a:endParaRPr lang="zh-CN" altLang="en-US" sz="1600" b="1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994868" y="316188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建筑区</a:t>
            </a:r>
            <a:endParaRPr lang="zh-CN" altLang="en-US" sz="1600" b="1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1994868" y="378619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农用地</a:t>
            </a:r>
            <a:endParaRPr lang="zh-CN" altLang="en-US" sz="1600" b="1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1994868" y="4455391"/>
            <a:ext cx="121444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岩石区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1994868" y="566221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道路</a:t>
            </a:r>
            <a:endParaRPr lang="zh-CN" altLang="en-US" sz="1600" b="1" dirty="0"/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1994868" y="630515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滑坡</a:t>
            </a:r>
            <a:endParaRPr lang="zh-CN" altLang="en-US" sz="1600" b="1" dirty="0"/>
          </a:p>
        </p:txBody>
      </p:sp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1000100" y="1214422"/>
            <a:ext cx="923330" cy="54292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滑坡候选地物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435200" y="817496"/>
            <a:ext cx="4708700" cy="589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水体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32"/>
            <a:ext cx="66198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内容占位符 5" descr="汇流累积量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7753" y="2565567"/>
            <a:ext cx="4286248" cy="429243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04阴影（灰色）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水体</a:t>
            </a:r>
            <a:endParaRPr lang="zh-CN" altLang="en-US" dirty="0"/>
          </a:p>
        </p:txBody>
      </p:sp>
      <p:pic>
        <p:nvPicPr>
          <p:cNvPr id="4" name="内容占位符 3" descr="005水体（蓝色）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0562" y="1357298"/>
            <a:ext cx="4491588" cy="5400000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131514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005水体（蓝色）00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Deoria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Taal</a:t>
            </a:r>
            <a:endParaRPr lang="zh-CN" altLang="en-US" dirty="0"/>
          </a:p>
        </p:txBody>
      </p:sp>
      <p:pic>
        <p:nvPicPr>
          <p:cNvPr id="7" name="内容占位符 3" descr="谷歌3D-湖泊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8596" y="1071546"/>
            <a:ext cx="6956943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内容占位符 5" descr="谷歌3D-湖泊01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142976" y="1357298"/>
            <a:ext cx="7550699" cy="5054600"/>
          </a:xfr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易混地物的对象特征</a:t>
            </a:r>
            <a:endParaRPr lang="zh-CN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000232" y="1233058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阴影</a:t>
            </a:r>
            <a:endParaRPr lang="zh-CN" altLang="en-US" sz="1600" b="1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1994868" y="187600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水体</a:t>
            </a:r>
            <a:endParaRPr lang="zh-CN" altLang="en-US" sz="1600" b="1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000232" y="250030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河岸沙地</a:t>
            </a:r>
            <a:endParaRPr lang="zh-CN" altLang="en-US" sz="1600" b="1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994868" y="316188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建筑区</a:t>
            </a:r>
            <a:endParaRPr lang="zh-CN" altLang="en-US" sz="1600" b="1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1994868" y="378619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农用地</a:t>
            </a:r>
            <a:endParaRPr lang="zh-CN" altLang="en-US" sz="1600" b="1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1994868" y="4455391"/>
            <a:ext cx="121444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岩石区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1994868" y="566221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道路</a:t>
            </a:r>
            <a:endParaRPr lang="zh-CN" altLang="en-US" sz="1600" b="1" dirty="0"/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1994868" y="630515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滑坡</a:t>
            </a:r>
            <a:endParaRPr lang="zh-CN" altLang="en-US" sz="1600" b="1" dirty="0"/>
          </a:p>
        </p:txBody>
      </p:sp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1000100" y="1214422"/>
            <a:ext cx="923330" cy="54292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滑坡候选地物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435200" y="817496"/>
            <a:ext cx="4708700" cy="589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04阴影（灰色）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dk1"/>
                </a:solidFill>
              </a:rPr>
              <a:t>河岸沙地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131514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1529462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内容占位符 7" descr="006河边沙地（红色）.jpg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500562" y="1357298"/>
            <a:ext cx="4491588" cy="5400000"/>
          </a:xfrm>
        </p:spPr>
      </p:pic>
      <p:pic>
        <p:nvPicPr>
          <p:cNvPr id="7" name="图片 6" descr="006河边沙地（红色）00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易混地物的对象特征</a:t>
            </a:r>
            <a:endParaRPr lang="zh-CN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000232" y="1233058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阴影</a:t>
            </a:r>
            <a:endParaRPr lang="zh-CN" altLang="en-US" sz="1600" b="1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1994868" y="187600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水体</a:t>
            </a:r>
            <a:endParaRPr lang="zh-CN" altLang="en-US" sz="1600" b="1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000232" y="250030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河岸沙地</a:t>
            </a:r>
            <a:endParaRPr lang="zh-CN" altLang="en-US" sz="1600" b="1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994868" y="316188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建筑区</a:t>
            </a:r>
            <a:endParaRPr lang="zh-CN" altLang="en-US" sz="1600" b="1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1994868" y="378619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农用地</a:t>
            </a:r>
            <a:endParaRPr lang="zh-CN" altLang="en-US" sz="1600" b="1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1994868" y="4455391"/>
            <a:ext cx="121444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岩石区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1994868" y="566221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道路</a:t>
            </a:r>
            <a:endParaRPr lang="zh-CN" altLang="en-US" sz="1600" b="1" dirty="0"/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1994868" y="630515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滑坡</a:t>
            </a:r>
            <a:endParaRPr lang="zh-CN" altLang="en-US" sz="1600" b="1" dirty="0"/>
          </a:p>
        </p:txBody>
      </p:sp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1000100" y="1214422"/>
            <a:ext cx="923330" cy="54292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滑坡候选地物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435200" y="817496"/>
            <a:ext cx="4708700" cy="589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 descr="006河边沙地（红色）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0562" y="1357298"/>
            <a:ext cx="4491588" cy="5400000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建筑区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155" y="135729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007建筑区（浅蓝色）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  <p:pic>
        <p:nvPicPr>
          <p:cNvPr id="6" name="图片 5" descr="007建筑区（浅蓝色）00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建筑区</a:t>
            </a:r>
            <a:endParaRPr lang="zh-CN" altLang="en-US" dirty="0"/>
          </a:p>
        </p:txBody>
      </p:sp>
      <p:pic>
        <p:nvPicPr>
          <p:cNvPr id="4" name="内容占位符 3" descr="谷歌3D-建筑区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528" y="1071563"/>
            <a:ext cx="6956943" cy="5054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滑坡信息提取实例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2008" y="904456"/>
            <a:ext cx="7319984" cy="588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内容占位符 3" descr="谷歌3D.jp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28826" y="2766542"/>
            <a:ext cx="7000892" cy="4020044"/>
          </a:xfr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易混地物的对象特征</a:t>
            </a:r>
            <a:endParaRPr lang="zh-CN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000232" y="1233058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阴影</a:t>
            </a:r>
            <a:endParaRPr lang="zh-CN" altLang="en-US" sz="1600" b="1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1994868" y="187600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水体</a:t>
            </a:r>
            <a:endParaRPr lang="zh-CN" altLang="en-US" sz="1600" b="1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000232" y="250030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河岸沙地</a:t>
            </a:r>
            <a:endParaRPr lang="zh-CN" altLang="en-US" sz="1600" b="1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994868" y="316188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建筑区</a:t>
            </a:r>
            <a:endParaRPr lang="zh-CN" altLang="en-US" sz="1600" b="1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1994868" y="378619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农用地</a:t>
            </a:r>
            <a:endParaRPr lang="zh-CN" altLang="en-US" sz="1600" b="1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1994868" y="4455391"/>
            <a:ext cx="121444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岩石区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1994868" y="566221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道路</a:t>
            </a:r>
            <a:endParaRPr lang="zh-CN" altLang="en-US" sz="1600" b="1" dirty="0"/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1994868" y="630515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滑坡</a:t>
            </a:r>
            <a:endParaRPr lang="zh-CN" altLang="en-US" sz="1600" b="1" dirty="0"/>
          </a:p>
        </p:txBody>
      </p:sp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1000100" y="1214422"/>
            <a:ext cx="923330" cy="54292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滑坡候选地物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435200" y="817496"/>
            <a:ext cx="4708700" cy="589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07建筑区（浅蓝色）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农用地</a:t>
            </a:r>
            <a:endParaRPr lang="zh-CN" altLang="en-US" dirty="0"/>
          </a:p>
        </p:txBody>
      </p:sp>
      <p:pic>
        <p:nvPicPr>
          <p:cNvPr id="4" name="内容占位符 3" descr="008农用地（浅绿色）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0562" y="1357298"/>
            <a:ext cx="4491588" cy="5400000"/>
          </a:xfr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155" y="135729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7469" y="1529462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008农用地（浅绿色）00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梯田</a:t>
            </a:r>
            <a:endParaRPr lang="zh-CN" altLang="en-US" dirty="0"/>
          </a:p>
        </p:txBody>
      </p:sp>
      <p:pic>
        <p:nvPicPr>
          <p:cNvPr id="4" name="内容占位符 3" descr="谷歌3D-梯田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3528" y="1071563"/>
            <a:ext cx="6956943" cy="5054600"/>
          </a:xfrm>
        </p:spPr>
      </p:pic>
      <p:pic>
        <p:nvPicPr>
          <p:cNvPr id="5" name="图片 4" descr="谷歌3D-梯田0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7355" y="1785926"/>
            <a:ext cx="6965205" cy="46434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易混地物的对象特征</a:t>
            </a:r>
            <a:endParaRPr lang="zh-CN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000232" y="1233058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阴影</a:t>
            </a:r>
            <a:endParaRPr lang="zh-CN" altLang="en-US" sz="1600" b="1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1994868" y="187600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水体</a:t>
            </a:r>
            <a:endParaRPr lang="zh-CN" altLang="en-US" sz="1600" b="1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000232" y="250030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河岸沙地</a:t>
            </a:r>
            <a:endParaRPr lang="zh-CN" altLang="en-US" sz="1600" b="1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994868" y="316188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建筑区</a:t>
            </a:r>
            <a:endParaRPr lang="zh-CN" altLang="en-US" sz="1600" b="1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1994868" y="378619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农用地</a:t>
            </a:r>
            <a:endParaRPr lang="zh-CN" altLang="en-US" sz="1600" b="1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1994868" y="4455391"/>
            <a:ext cx="121444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岩石区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1994868" y="566221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道路</a:t>
            </a:r>
            <a:endParaRPr lang="zh-CN" altLang="en-US" sz="1600" b="1" dirty="0"/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1994868" y="630515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滑坡</a:t>
            </a:r>
            <a:endParaRPr lang="zh-CN" altLang="en-US" sz="1600" b="1" dirty="0"/>
          </a:p>
        </p:txBody>
      </p:sp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1000100" y="1214422"/>
            <a:ext cx="923330" cy="54292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滑坡候选地物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435200" y="817496"/>
            <a:ext cx="4708700" cy="589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08农用地（浅绿色）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岩石区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593" y="135729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8907" y="1529462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内容占位符 3" descr="009岩石区.jpg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500562" y="1357298"/>
            <a:ext cx="4491588" cy="5400000"/>
          </a:xfrm>
        </p:spPr>
      </p:pic>
      <p:pic>
        <p:nvPicPr>
          <p:cNvPr id="8" name="图片 7" descr="009岩石区00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易混地物的对象特征</a:t>
            </a:r>
            <a:endParaRPr lang="zh-CN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000232" y="1233058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阴影</a:t>
            </a:r>
            <a:endParaRPr lang="zh-CN" altLang="en-US" sz="1600" b="1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1994868" y="187600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水体</a:t>
            </a:r>
            <a:endParaRPr lang="zh-CN" altLang="en-US" sz="1600" b="1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000232" y="250030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河岸沙地</a:t>
            </a:r>
            <a:endParaRPr lang="zh-CN" altLang="en-US" sz="1600" b="1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994868" y="316188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建筑区</a:t>
            </a:r>
            <a:endParaRPr lang="zh-CN" altLang="en-US" sz="1600" b="1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1994868" y="378619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农用地</a:t>
            </a:r>
            <a:endParaRPr lang="zh-CN" altLang="en-US" sz="1600" b="1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1994868" y="4455391"/>
            <a:ext cx="121444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岩石区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1994868" y="566221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道路</a:t>
            </a:r>
            <a:endParaRPr lang="zh-CN" altLang="en-US" sz="1600" b="1" dirty="0"/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1994868" y="630515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滑坡</a:t>
            </a:r>
            <a:endParaRPr lang="zh-CN" altLang="en-US" sz="1600" b="1" dirty="0"/>
          </a:p>
        </p:txBody>
      </p:sp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1000100" y="1214422"/>
            <a:ext cx="923330" cy="54292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滑坡候选地物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435200" y="817496"/>
            <a:ext cx="4708700" cy="589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道路</a:t>
            </a:r>
            <a:endParaRPr lang="zh-CN" altLang="en-US" dirty="0"/>
          </a:p>
        </p:txBody>
      </p:sp>
      <p:pic>
        <p:nvPicPr>
          <p:cNvPr id="4" name="内容占位符 3" descr="水流方向与滑坡和道路的关系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602" y="983487"/>
            <a:ext cx="5655801" cy="4517215"/>
          </a:xfr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28596" y="1142985"/>
            <a:ext cx="264320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zh-CN" altLang="en-US" sz="2400" dirty="0" smtClean="0"/>
              <a:t>道路方向一般与水流方向垂直。上下文信息也很有用，例如树林中的道路与周围地物有很高的反差。</a:t>
            </a:r>
            <a:endParaRPr lang="en-US" altLang="zh-CN" sz="2400" dirty="0" smtClean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道路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55" y="135729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内容占位符 3" descr="009岩石区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00562" y="1357298"/>
            <a:ext cx="4491588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易混地物的对象特征</a:t>
            </a:r>
            <a:endParaRPr lang="zh-CN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000232" y="1233058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阴影</a:t>
            </a:r>
            <a:endParaRPr lang="zh-CN" altLang="en-US" sz="1600" b="1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1994868" y="187600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水体</a:t>
            </a:r>
            <a:endParaRPr lang="zh-CN" altLang="en-US" sz="1600" b="1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000232" y="250030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河岸沙地</a:t>
            </a:r>
            <a:endParaRPr lang="zh-CN" altLang="en-US" sz="1600" b="1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994868" y="316188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建筑区</a:t>
            </a:r>
            <a:endParaRPr lang="zh-CN" altLang="en-US" sz="1600" b="1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1994868" y="378619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农用地</a:t>
            </a:r>
            <a:endParaRPr lang="zh-CN" altLang="en-US" sz="1600" b="1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1994868" y="4455391"/>
            <a:ext cx="121444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岩石区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1994868" y="566221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道路</a:t>
            </a:r>
            <a:endParaRPr lang="zh-CN" altLang="en-US" sz="1600" b="1" dirty="0"/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1994868" y="630515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滑坡</a:t>
            </a:r>
            <a:endParaRPr lang="zh-CN" altLang="en-US" sz="1600" b="1" dirty="0"/>
          </a:p>
        </p:txBody>
      </p:sp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1000100" y="1214422"/>
            <a:ext cx="923330" cy="54292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滑坡候选地物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435200" y="817496"/>
            <a:ext cx="4708700" cy="589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滑坡</a:t>
            </a:r>
            <a:endParaRPr lang="zh-CN" altLang="en-US" dirty="0"/>
          </a:p>
        </p:txBody>
      </p:sp>
      <p:pic>
        <p:nvPicPr>
          <p:cNvPr id="7" name="内容占位符 6" descr="010-1滑坡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206" y="1071563"/>
            <a:ext cx="4491588" cy="5400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776" cy="4940312"/>
          </a:xfrm>
        </p:spPr>
        <p:txBody>
          <a:bodyPr/>
          <a:lstStyle/>
          <a:p>
            <a:r>
              <a:rPr lang="zh-CN" altLang="en-US" dirty="0" smtClean="0"/>
              <a:t>滑坡信息提取流程</a:t>
            </a:r>
            <a:endParaRPr lang="zh-CN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9671" y="71414"/>
            <a:ext cx="5484659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hlinkClick r:id="rId3" action="ppaction://hlinksldjump" tooltip="数据准备"/>
          </p:cNvPr>
          <p:cNvSpPr txBox="1"/>
          <p:nvPr/>
        </p:nvSpPr>
        <p:spPr>
          <a:xfrm>
            <a:off x="1852860" y="115179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5" name="TextBox 4">
            <a:hlinkClick r:id="rId4" action="ppaction://hlinksldjump" tooltip="数据处理"/>
          </p:cNvPr>
          <p:cNvSpPr txBox="1"/>
          <p:nvPr/>
        </p:nvSpPr>
        <p:spPr>
          <a:xfrm>
            <a:off x="1852860" y="2829823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5" action="ppaction://hlinksldjump" tooltip="精度评价"/>
          </p:cNvPr>
          <p:cNvSpPr txBox="1"/>
          <p:nvPr/>
        </p:nvSpPr>
        <p:spPr>
          <a:xfrm>
            <a:off x="1852860" y="5401591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易混地物的对象特征</a:t>
            </a:r>
            <a:endParaRPr lang="zh-CN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000232" y="1233058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阴影</a:t>
            </a:r>
            <a:endParaRPr lang="zh-CN" altLang="en-US" sz="1600" b="1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1994868" y="187600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水体</a:t>
            </a:r>
            <a:endParaRPr lang="zh-CN" altLang="en-US" sz="1600" b="1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2000232" y="250030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河岸沙地</a:t>
            </a:r>
            <a:endParaRPr lang="zh-CN" altLang="en-US" sz="1600" b="1" dirty="0"/>
          </a:p>
        </p:txBody>
      </p:sp>
      <p:sp>
        <p:nvSpPr>
          <p:cNvPr id="8" name="TextBox 7">
            <a:hlinkClick r:id="rId6" action="ppaction://hlinksldjump"/>
          </p:cNvPr>
          <p:cNvSpPr txBox="1"/>
          <p:nvPr/>
        </p:nvSpPr>
        <p:spPr>
          <a:xfrm>
            <a:off x="1994868" y="316188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建筑区</a:t>
            </a:r>
            <a:endParaRPr lang="zh-CN" altLang="en-US" sz="1600" b="1" dirty="0"/>
          </a:p>
        </p:txBody>
      </p:sp>
      <p:sp>
        <p:nvSpPr>
          <p:cNvPr id="9" name="TextBox 8">
            <a:hlinkClick r:id="rId7" action="ppaction://hlinksldjump"/>
          </p:cNvPr>
          <p:cNvSpPr txBox="1"/>
          <p:nvPr/>
        </p:nvSpPr>
        <p:spPr>
          <a:xfrm>
            <a:off x="1994868" y="3786190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农用地</a:t>
            </a:r>
            <a:endParaRPr lang="zh-CN" altLang="en-US" sz="1600" b="1" dirty="0"/>
          </a:p>
        </p:txBody>
      </p: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1994868" y="4455391"/>
            <a:ext cx="121444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岩石区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11" name="TextBox 10">
            <a:hlinkClick r:id="rId9" action="ppaction://hlinksldjump"/>
          </p:cNvPr>
          <p:cNvSpPr txBox="1"/>
          <p:nvPr/>
        </p:nvSpPr>
        <p:spPr>
          <a:xfrm>
            <a:off x="1994868" y="5662214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道路</a:t>
            </a:r>
            <a:endParaRPr lang="zh-CN" altLang="en-US" sz="1600" b="1" dirty="0"/>
          </a:p>
        </p:txBody>
      </p:sp>
      <p:sp>
        <p:nvSpPr>
          <p:cNvPr id="12" name="TextBox 11">
            <a:hlinkClick r:id="rId10" action="ppaction://hlinksldjump"/>
          </p:cNvPr>
          <p:cNvSpPr txBox="1"/>
          <p:nvPr/>
        </p:nvSpPr>
        <p:spPr>
          <a:xfrm>
            <a:off x="1994868" y="6305156"/>
            <a:ext cx="1214446" cy="3385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/>
              <a:t>滑坡</a:t>
            </a:r>
            <a:endParaRPr lang="zh-CN" altLang="en-US" sz="1600" b="1" dirty="0"/>
          </a:p>
        </p:txBody>
      </p:sp>
      <p:sp>
        <p:nvSpPr>
          <p:cNvPr id="13" name="TextBox 12">
            <a:hlinkClick r:id="rId11" action="ppaction://hlinksldjump"/>
          </p:cNvPr>
          <p:cNvSpPr txBox="1"/>
          <p:nvPr/>
        </p:nvSpPr>
        <p:spPr>
          <a:xfrm>
            <a:off x="1000100" y="1214422"/>
            <a:ext cx="923330" cy="54292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滑坡候选地物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435200" y="817496"/>
            <a:ext cx="4708700" cy="589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08"/>
            <a:ext cx="690562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影像分割"/>
          </p:cNvPr>
          <p:cNvSpPr txBox="1"/>
          <p:nvPr/>
        </p:nvSpPr>
        <p:spPr>
          <a:xfrm>
            <a:off x="1750199" y="3000372"/>
            <a:ext cx="50400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noFill/>
              </a:rPr>
              <a:t>多尺度分割</a:t>
            </a:r>
            <a:endParaRPr lang="zh-CN" altLang="en-US" sz="1600" b="1" dirty="0">
              <a:noFill/>
            </a:endParaRPr>
          </a:p>
        </p:txBody>
      </p:sp>
      <p:sp>
        <p:nvSpPr>
          <p:cNvPr id="6" name="TextBox 5">
            <a:hlinkClick r:id="rId4" action="ppaction://hlinksldjump" tooltip="滑坡识别"/>
          </p:cNvPr>
          <p:cNvSpPr txBox="1"/>
          <p:nvPr/>
        </p:nvSpPr>
        <p:spPr>
          <a:xfrm>
            <a:off x="1750199" y="3714752"/>
            <a:ext cx="50400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</a:t>
            </a:r>
            <a:r>
              <a:rPr lang="zh-CN" altLang="en-US" sz="1600" b="1" dirty="0" smtClean="0">
                <a:noFill/>
              </a:rPr>
              <a:t>易混地物的评判标准</a:t>
            </a:r>
            <a:r>
              <a:rPr lang="en-US" altLang="zh-CN" sz="1600" b="1" dirty="0" smtClean="0">
                <a:noFill/>
              </a:rPr>
              <a:t>		</a:t>
            </a:r>
            <a:endParaRPr lang="zh-CN" altLang="en-US" sz="1600" b="1" dirty="0">
              <a:noFill/>
            </a:endParaRPr>
          </a:p>
        </p:txBody>
      </p:sp>
      <p:sp>
        <p:nvSpPr>
          <p:cNvPr id="7" name="TextBox 6">
            <a:hlinkClick r:id="rId5" action="ppaction://hlinksldjump" tooltip="滑坡分类"/>
          </p:cNvPr>
          <p:cNvSpPr txBox="1"/>
          <p:nvPr/>
        </p:nvSpPr>
        <p:spPr>
          <a:xfrm>
            <a:off x="1714480" y="4429132"/>
            <a:ext cx="572464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	</a:t>
            </a:r>
            <a:r>
              <a:rPr lang="zh-CN" altLang="en-US" sz="1600" b="1" dirty="0" smtClean="0">
                <a:noFill/>
              </a:rPr>
              <a:t>不同类型滑坡的评判标准</a:t>
            </a:r>
            <a:r>
              <a:rPr lang="en-US" altLang="zh-CN" sz="1600" b="1" dirty="0" smtClean="0">
                <a:noFill/>
              </a:rPr>
              <a:t>			</a:t>
            </a:r>
            <a:endParaRPr lang="zh-CN" altLang="en-US" sz="1600" b="1" dirty="0">
              <a:noFill/>
            </a:endParaRPr>
          </a:p>
        </p:txBody>
      </p:sp>
      <p:sp>
        <p:nvSpPr>
          <p:cNvPr id="8" name="TextBox 7">
            <a:hlinkClick r:id="rId6" action="ppaction://hlinksldjump" tooltip="精度评价"/>
          </p:cNvPr>
          <p:cNvSpPr txBox="1"/>
          <p:nvPr/>
        </p:nvSpPr>
        <p:spPr>
          <a:xfrm>
            <a:off x="1750199" y="5143512"/>
            <a:ext cx="572464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	</a:t>
            </a:r>
            <a:r>
              <a:rPr lang="zh-CN" altLang="en-US" sz="1600" b="1" dirty="0" smtClean="0">
                <a:noFill/>
              </a:rPr>
              <a:t>滑坡信息提取结果</a:t>
            </a:r>
            <a:r>
              <a:rPr lang="en-US" altLang="zh-CN" sz="1600" b="1" dirty="0" smtClean="0">
                <a:noFill/>
              </a:rPr>
              <a:t>				</a:t>
            </a:r>
            <a:endParaRPr lang="zh-CN" altLang="en-US" sz="1600" b="1" dirty="0">
              <a:noFill/>
            </a:endParaRPr>
          </a:p>
        </p:txBody>
      </p:sp>
      <p:sp>
        <p:nvSpPr>
          <p:cNvPr id="9" name="TextBox 8">
            <a:hlinkClick r:id="rId7" action="ppaction://hlinksldjump" tooltip="数据准备"/>
          </p:cNvPr>
          <p:cNvSpPr txBox="1"/>
          <p:nvPr/>
        </p:nvSpPr>
        <p:spPr>
          <a:xfrm>
            <a:off x="2571736" y="1000108"/>
            <a:ext cx="36433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noFill/>
              </a:rPr>
              <a:t>多尺度分割</a:t>
            </a:r>
            <a:endParaRPr lang="zh-CN" altLang="en-US" sz="2800" b="1" dirty="0">
              <a:noFill/>
            </a:endParaRPr>
          </a:p>
        </p:txBody>
      </p:sp>
      <p:sp>
        <p:nvSpPr>
          <p:cNvPr id="10" name="TextBox 9">
            <a:hlinkClick r:id="rId8" action="ppaction://hlinksldjump" tooltip="精度评价"/>
          </p:cNvPr>
          <p:cNvSpPr txBox="1"/>
          <p:nvPr/>
        </p:nvSpPr>
        <p:spPr>
          <a:xfrm>
            <a:off x="2571736" y="5857892"/>
            <a:ext cx="36433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noFill/>
              </a:rPr>
              <a:t>多尺度分割</a:t>
            </a:r>
            <a:endParaRPr lang="zh-CN" altLang="en-US" sz="2800" b="1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滑坡类型</a:t>
            </a:r>
            <a:endParaRPr lang="zh-CN" altLang="en-US" dirty="0"/>
          </a:p>
        </p:txBody>
      </p:sp>
      <p:pic>
        <p:nvPicPr>
          <p:cNvPr id="8" name="内容占位符 7" descr="滑坡类别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900" y="928670"/>
            <a:ext cx="6778200" cy="5174198"/>
          </a:xfrm>
        </p:spPr>
      </p:pic>
      <p:sp>
        <p:nvSpPr>
          <p:cNvPr id="9" name="TextBox 8"/>
          <p:cNvSpPr txBox="1"/>
          <p:nvPr/>
        </p:nvSpPr>
        <p:spPr>
          <a:xfrm>
            <a:off x="1196717" y="6143644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幼圆" pitchFamily="49" charset="-122"/>
                <a:ea typeface="幼圆" pitchFamily="49" charset="-122"/>
              </a:rPr>
              <a:t>a)</a:t>
            </a:r>
            <a:r>
              <a:rPr lang="zh-CN" altLang="en-US" sz="1600" dirty="0" smtClean="0">
                <a:latin typeface="幼圆" pitchFamily="49" charset="-122"/>
                <a:ea typeface="幼圆" pitchFamily="49" charset="-122"/>
              </a:rPr>
              <a:t>平移岩石滑坡</a:t>
            </a:r>
            <a:r>
              <a:rPr lang="en-US" altLang="zh-CN" sz="1600" dirty="0" smtClean="0">
                <a:latin typeface="幼圆" pitchFamily="49" charset="-122"/>
                <a:ea typeface="幼圆" pitchFamily="49" charset="-122"/>
              </a:rPr>
              <a:t>, </a:t>
            </a:r>
            <a:r>
              <a:rPr lang="en-US" altLang="zh-CN" sz="1600" smtClean="0">
                <a:latin typeface="幼圆" pitchFamily="49" charset="-122"/>
                <a:ea typeface="幼圆" pitchFamily="49" charset="-122"/>
              </a:rPr>
              <a:t>b)</a:t>
            </a:r>
            <a:r>
              <a:rPr lang="zh-CN" altLang="en-US" sz="1600" smtClean="0">
                <a:latin typeface="幼圆" pitchFamily="49" charset="-122"/>
                <a:ea typeface="幼圆" pitchFamily="49" charset="-122"/>
              </a:rPr>
              <a:t>旋转</a:t>
            </a:r>
            <a:r>
              <a:rPr lang="zh-CN" altLang="en-US" sz="1600" dirty="0" smtClean="0">
                <a:latin typeface="幼圆" pitchFamily="49" charset="-122"/>
                <a:ea typeface="幼圆" pitchFamily="49" charset="-122"/>
              </a:rPr>
              <a:t>岩石滑坡</a:t>
            </a:r>
            <a:r>
              <a:rPr lang="en-US" altLang="zh-CN" sz="1600" dirty="0" smtClean="0">
                <a:latin typeface="幼圆" pitchFamily="49" charset="-122"/>
                <a:ea typeface="幼圆" pitchFamily="49" charset="-122"/>
              </a:rPr>
              <a:t>, c)</a:t>
            </a:r>
            <a:r>
              <a:rPr lang="zh-CN" altLang="en-US" sz="1600" dirty="0" smtClean="0">
                <a:latin typeface="幼圆" pitchFamily="49" charset="-122"/>
                <a:ea typeface="幼圆" pitchFamily="49" charset="-122"/>
              </a:rPr>
              <a:t>碎石流</a:t>
            </a:r>
            <a:r>
              <a:rPr lang="en-US" altLang="zh-CN" sz="1600" dirty="0" smtClean="0">
                <a:latin typeface="幼圆" pitchFamily="49" charset="-122"/>
                <a:ea typeface="幼圆" pitchFamily="49" charset="-122"/>
              </a:rPr>
              <a:t>, d)</a:t>
            </a:r>
            <a:r>
              <a:rPr lang="zh-CN" altLang="en-US" sz="1600" dirty="0" smtClean="0">
                <a:latin typeface="幼圆" pitchFamily="49" charset="-122"/>
                <a:ea typeface="幼圆" pitchFamily="49" charset="-122"/>
              </a:rPr>
              <a:t>浅层平移岩石滑坡。</a:t>
            </a:r>
            <a:endParaRPr lang="en-US" altLang="zh-CN" sz="1600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1600" dirty="0" smtClean="0">
                <a:latin typeface="幼圆" pitchFamily="49" charset="-122"/>
                <a:ea typeface="幼圆" pitchFamily="49" charset="-122"/>
              </a:rPr>
              <a:t>碎石滑坡没有单独列出来，因为它特点类似碎石流，除了运行区短一点。</a:t>
            </a:r>
            <a:endParaRPr lang="zh-CN" altLang="en-US" sz="1600" dirty="0"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滑坡类型</a:t>
            </a:r>
            <a:endParaRPr lang="zh-CN" altLang="en-US" dirty="0"/>
          </a:p>
        </p:txBody>
      </p:sp>
      <p:pic>
        <p:nvPicPr>
          <p:cNvPr id="4" name="内容占位符 3" descr="landslide_glossary_classification_lge_gif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22" y="61073"/>
            <a:ext cx="4429156" cy="67255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不同类别滑坡的评判标准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1332558"/>
          <a:ext cx="8115328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602"/>
                <a:gridCol w="566572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滑坡类型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评判标准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浅层的岩石滑坡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发生在深度较浅的岩石区域，具有较窄较长的形状。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碎石滑坡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发生在风化带或很厚的土壤覆盖地区，中等的坡度，长度小。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碎石流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发生在风化带或很厚的土壤覆盖地区，中等的坡度，但有很长的运行区。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旋转岩石滑坡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发生在坡度较陡的岩石区域，地表曲率是上凹的。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平移岩石滑坡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发生在中等坡度的岩石区域，并且是平坦的地表曲率。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不同类别滑坡的对象特征</a:t>
            </a:r>
            <a:endParaRPr lang="zh-CN" altLang="en-US" dirty="0"/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7286644" y="1597871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浅层平移滑坡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7286644" y="2598003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7286644" y="3598135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碎屑流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8" name="TextBox 7">
            <a:hlinkClick r:id="rId5" action="ppaction://hlinksldjump"/>
          </p:cNvPr>
          <p:cNvSpPr txBox="1"/>
          <p:nvPr/>
        </p:nvSpPr>
        <p:spPr>
          <a:xfrm>
            <a:off x="7286644" y="4598267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旋转型岩石滑坡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7286644" y="5598399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平移型岩石滑坡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96033" y="1000108"/>
            <a:ext cx="7047735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009岩石区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浅层平移型岩石滑坡</a:t>
            </a:r>
            <a:endParaRPr lang="zh-CN" altLang="en-US" dirty="0"/>
          </a:p>
        </p:txBody>
      </p:sp>
      <p:pic>
        <p:nvPicPr>
          <p:cNvPr id="4" name="内容占位符 3" descr="011浅层平移滑坡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0562" y="1357298"/>
            <a:ext cx="4491588" cy="5400000"/>
          </a:xfr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155" y="135729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011浅层平移滑坡00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不同类别滑坡的对象特征</a:t>
            </a:r>
            <a:endParaRPr lang="zh-CN" altLang="en-US" dirty="0"/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7286644" y="1597871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浅层平移滑坡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7286644" y="2598003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7286644" y="3598135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碎屑流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8" name="TextBox 7">
            <a:hlinkClick r:id="rId5" action="ppaction://hlinksldjump"/>
          </p:cNvPr>
          <p:cNvSpPr txBox="1"/>
          <p:nvPr/>
        </p:nvSpPr>
        <p:spPr>
          <a:xfrm>
            <a:off x="7286644" y="4598267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旋转型岩石滑坡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7286644" y="5598399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平移型岩石滑坡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96033" y="1000108"/>
            <a:ext cx="7047735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011浅层平移滑坡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碎屑滑坡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155" y="135729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内容占位符 4" descr="013碎石滑坡-滑坡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500562" y="1357298"/>
            <a:ext cx="4491588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013碎石滑坡002滑坡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不同类别滑坡的对象特征</a:t>
            </a:r>
            <a:endParaRPr lang="zh-CN" altLang="en-US" dirty="0"/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7286644" y="1597871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浅层平移滑坡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7286644" y="2598003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7286644" y="3598135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碎屑流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8" name="TextBox 7">
            <a:hlinkClick r:id="rId5" action="ppaction://hlinksldjump"/>
          </p:cNvPr>
          <p:cNvSpPr txBox="1"/>
          <p:nvPr/>
        </p:nvSpPr>
        <p:spPr>
          <a:xfrm>
            <a:off x="7286644" y="4598267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旋转型岩石滑坡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7286644" y="5598399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平移型岩石滑坡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96033" y="1000108"/>
            <a:ext cx="7047735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数据准备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285860"/>
            <a:ext cx="7371005" cy="457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4" action="ppaction://hlinksldjump" tooltip="Cartosat-1"/>
          </p:cNvPr>
          <p:cNvSpPr txBox="1"/>
          <p:nvPr/>
        </p:nvSpPr>
        <p:spPr>
          <a:xfrm>
            <a:off x="564357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5" action="ppaction://hlinksldjump" tooltip="Resourcesat-1"/>
          </p:cNvPr>
          <p:cNvSpPr txBox="1"/>
          <p:nvPr/>
        </p:nvSpPr>
        <p:spPr>
          <a:xfrm>
            <a:off x="1714480" y="2143116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7" name="TextBox 6">
            <a:hlinkClick r:id="rId6" action="ppaction://hlinksldjump" tooltip="数字高程模型"/>
          </p:cNvPr>
          <p:cNvSpPr txBox="1"/>
          <p:nvPr/>
        </p:nvSpPr>
        <p:spPr>
          <a:xfrm>
            <a:off x="5429256" y="2732126"/>
            <a:ext cx="1857388" cy="553998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8" name="TextBox 7">
            <a:hlinkClick r:id="rId7" action="ppaction://hlinksldjump" tooltip="坡度图"/>
          </p:cNvPr>
          <p:cNvSpPr txBox="1"/>
          <p:nvPr/>
        </p:nvSpPr>
        <p:spPr>
          <a:xfrm>
            <a:off x="4929190" y="3643315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0" name="TextBox 9">
            <a:hlinkClick r:id="rId8" action="ppaction://hlinksldjump" tooltip="植被指数"/>
          </p:cNvPr>
          <p:cNvSpPr txBox="1"/>
          <p:nvPr/>
        </p:nvSpPr>
        <p:spPr>
          <a:xfrm>
            <a:off x="1643042" y="3500438"/>
            <a:ext cx="1560206" cy="43088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你看不到我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9" name="TextBox 8">
            <a:hlinkClick r:id="rId9" action="ppaction://hlinksldjump" tooltip="坡向图"/>
          </p:cNvPr>
          <p:cNvSpPr txBox="1"/>
          <p:nvPr/>
        </p:nvSpPr>
        <p:spPr>
          <a:xfrm>
            <a:off x="542925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1" name="TextBox 10">
            <a:hlinkClick r:id="rId10" action="ppaction://hlinksldjump" tooltip="地表曲率"/>
          </p:cNvPr>
          <p:cNvSpPr txBox="1"/>
          <p:nvPr/>
        </p:nvSpPr>
        <p:spPr>
          <a:xfrm>
            <a:off x="6000760" y="3643314"/>
            <a:ext cx="285752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3" name="TextBox 12">
            <a:hlinkClick r:id="rId11" action="ppaction://hlinksldjump" tooltip="晕渲图"/>
          </p:cNvPr>
          <p:cNvSpPr txBox="1"/>
          <p:nvPr/>
        </p:nvSpPr>
        <p:spPr>
          <a:xfrm>
            <a:off x="6500826" y="3643314"/>
            <a:ext cx="357190" cy="93871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noFill/>
                <a:latin typeface="+mn-lt"/>
                <a:ea typeface="+mn-ea"/>
              </a:rPr>
              <a:t>我是一个</a:t>
            </a:r>
            <a:r>
              <a:rPr lang="zh-CN" altLang="en-US" sz="1100" dirty="0" smtClean="0">
                <a:noFill/>
                <a:latin typeface="+mn-lt"/>
                <a:ea typeface="+mn-ea"/>
              </a:rPr>
              <a:t>超</a:t>
            </a:r>
            <a:endParaRPr lang="en-US" altLang="zh-CN" sz="1100" dirty="0">
              <a:noFill/>
              <a:latin typeface="+mn-lt"/>
              <a:ea typeface="+mn-ea"/>
            </a:endParaRPr>
          </a:p>
        </p:txBody>
      </p:sp>
      <p:sp>
        <p:nvSpPr>
          <p:cNvPr id="15" name="TextBox 14">
            <a:hlinkClick r:id="rId12" action="ppaction://hlinksldjump" tooltip="水系图"/>
          </p:cNvPr>
          <p:cNvSpPr txBox="1"/>
          <p:nvPr/>
        </p:nvSpPr>
        <p:spPr>
          <a:xfrm>
            <a:off x="6929454" y="3643314"/>
            <a:ext cx="1214446" cy="9848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14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1600" dirty="0" smtClean="0">
                <a:noFill/>
                <a:latin typeface="+mn-lt"/>
                <a:ea typeface="+mn-ea"/>
              </a:rPr>
              <a:t>我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16" name="TextBox 15">
            <a:hlinkClick r:id="rId13" action="ppaction://hlinksldjump" tooltip="数据处理"/>
          </p:cNvPr>
          <p:cNvSpPr txBox="1"/>
          <p:nvPr/>
        </p:nvSpPr>
        <p:spPr>
          <a:xfrm>
            <a:off x="1428728" y="5214950"/>
            <a:ext cx="6143668" cy="5847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28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28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3200" dirty="0" smtClean="0">
                <a:noFill/>
                <a:latin typeface="+mn-lt"/>
                <a:ea typeface="+mn-ea"/>
              </a:rPr>
              <a:t>我</a:t>
            </a:r>
            <a:endParaRPr lang="en-US" altLang="zh-CN" sz="32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13碎石滑坡-滑坡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碎屑流</a:t>
            </a:r>
            <a:endParaRPr lang="zh-CN" altLang="en-US" dirty="0"/>
          </a:p>
        </p:txBody>
      </p:sp>
      <p:pic>
        <p:nvPicPr>
          <p:cNvPr id="4" name="图片 3" descr="012碎石滑坡002碎石流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5" y="1357298"/>
            <a:ext cx="4203093" cy="5400000"/>
          </a:xfrm>
          <a:prstGeom prst="rect">
            <a:avLst/>
          </a:prstGeom>
        </p:spPr>
      </p:pic>
      <p:pic>
        <p:nvPicPr>
          <p:cNvPr id="6" name="内容占位符 3" descr="013碎石滑坡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00562" y="1357298"/>
            <a:ext cx="4491588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013碎石滑坡002碎石流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碎屑流</a:t>
            </a:r>
            <a:endParaRPr lang="zh-CN" altLang="en-US" dirty="0"/>
          </a:p>
        </p:txBody>
      </p:sp>
      <p:pic>
        <p:nvPicPr>
          <p:cNvPr id="4" name="内容占位符 3" descr="谷歌3D-碎石流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528" y="1071563"/>
            <a:ext cx="6956943" cy="5054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不同类别滑坡的对象特征</a:t>
            </a:r>
            <a:endParaRPr lang="zh-CN" altLang="en-US" dirty="0"/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7286644" y="1597871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浅层平移滑坡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7286644" y="2598003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7286644" y="3598135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碎屑流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8" name="TextBox 7">
            <a:hlinkClick r:id="rId5" action="ppaction://hlinksldjump"/>
          </p:cNvPr>
          <p:cNvSpPr txBox="1"/>
          <p:nvPr/>
        </p:nvSpPr>
        <p:spPr>
          <a:xfrm>
            <a:off x="7286644" y="4598267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旋转型岩石滑坡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7286644" y="5598399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平移型岩石滑坡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96033" y="1000108"/>
            <a:ext cx="7047735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13碎石滑坡-碎石流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荒地和碎石堆</a:t>
            </a:r>
            <a:endParaRPr lang="zh-CN" altLang="en-US" dirty="0"/>
          </a:p>
        </p:txBody>
      </p:sp>
      <p:pic>
        <p:nvPicPr>
          <p:cNvPr id="4" name="内容占位符 3" descr="014去除荒地和碎石堆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0562" y="1357298"/>
            <a:ext cx="4491588" cy="5400000"/>
          </a:xfrm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155" y="135729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7469" y="1529462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014去除荒地和碎石堆00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014去除荒地和碎石堆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旋转岩石滑坡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155" y="135729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内容占位符 8" descr="015旋转岩石滑坡.JPG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00562" y="1357298"/>
            <a:ext cx="4491588" cy="5400000"/>
          </a:xfrm>
        </p:spPr>
      </p:pic>
      <p:pic>
        <p:nvPicPr>
          <p:cNvPr id="6" name="图片 5" descr="015旋转岩石滑坡00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不同类别滑坡的对象特征</a:t>
            </a:r>
            <a:endParaRPr lang="zh-CN" altLang="en-US" dirty="0"/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7286644" y="1597871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浅层平移滑坡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7286644" y="2598003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7286644" y="3598135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碎屑流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8" name="TextBox 7">
            <a:hlinkClick r:id="rId5" action="ppaction://hlinksldjump"/>
          </p:cNvPr>
          <p:cNvSpPr txBox="1"/>
          <p:nvPr/>
        </p:nvSpPr>
        <p:spPr>
          <a:xfrm>
            <a:off x="7286644" y="4598267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旋转型岩石滑坡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7286644" y="5598399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平移型岩石滑坡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96033" y="1000108"/>
            <a:ext cx="7047735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15旋转岩石滑坡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平移岩石滑坡</a:t>
            </a:r>
            <a:endParaRPr lang="zh-CN" altLang="en-US" dirty="0"/>
          </a:p>
        </p:txBody>
      </p:sp>
      <p:pic>
        <p:nvPicPr>
          <p:cNvPr id="4" name="内容占位符 3" descr="016平移岩石滑坡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0562" y="1357298"/>
            <a:ext cx="4491588" cy="5400000"/>
          </a:xfr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155" y="1357298"/>
            <a:ext cx="4203093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 descr="016平移岩石滑坡00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562" y="1357298"/>
            <a:ext cx="4491589" cy="5400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岩石滑坡</a:t>
            </a:r>
            <a:endParaRPr lang="zh-CN" altLang="en-US" dirty="0"/>
          </a:p>
        </p:txBody>
      </p:sp>
      <p:pic>
        <p:nvPicPr>
          <p:cNvPr id="4" name="内容占位符 3" descr="谷歌3D-平移滑坡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528" y="1071563"/>
            <a:ext cx="6956943" cy="5054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不同类别滑坡的对象特征</a:t>
            </a:r>
            <a:endParaRPr lang="zh-CN" altLang="en-US" dirty="0"/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7286644" y="1597871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浅层平移滑坡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7286644" y="2598003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7286644" y="3598135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碎屑流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8" name="TextBox 7">
            <a:hlinkClick r:id="rId5" action="ppaction://hlinksldjump"/>
          </p:cNvPr>
          <p:cNvSpPr txBox="1"/>
          <p:nvPr/>
        </p:nvSpPr>
        <p:spPr>
          <a:xfrm>
            <a:off x="7286644" y="4598267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旋转型岩石滑坡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7286644" y="5598399"/>
            <a:ext cx="172800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sz="1600" b="1" dirty="0" smtClean="0"/>
          </a:p>
          <a:p>
            <a:pPr algn="ctr"/>
            <a:r>
              <a:rPr lang="zh-CN" altLang="en-US" sz="1600" b="1" dirty="0" smtClean="0"/>
              <a:t>平移型岩石滑坡</a:t>
            </a:r>
            <a:endParaRPr lang="en-US" altLang="zh-CN" sz="1600" b="1" dirty="0" smtClean="0"/>
          </a:p>
          <a:p>
            <a:pPr algn="ctr"/>
            <a:endParaRPr lang="zh-CN" altLang="en-US" sz="1600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96033" y="1000108"/>
            <a:ext cx="7047735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08"/>
            <a:ext cx="690562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影像分割"/>
          </p:cNvPr>
          <p:cNvSpPr txBox="1"/>
          <p:nvPr/>
        </p:nvSpPr>
        <p:spPr>
          <a:xfrm>
            <a:off x="1750199" y="3000372"/>
            <a:ext cx="50400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noFill/>
              </a:rPr>
              <a:t>多尺度分割</a:t>
            </a:r>
            <a:endParaRPr lang="zh-CN" altLang="en-US" sz="1600" b="1" dirty="0">
              <a:noFill/>
            </a:endParaRPr>
          </a:p>
        </p:txBody>
      </p:sp>
      <p:sp>
        <p:nvSpPr>
          <p:cNvPr id="6" name="TextBox 5">
            <a:hlinkClick r:id="rId4" action="ppaction://hlinksldjump" tooltip="滑坡识别"/>
          </p:cNvPr>
          <p:cNvSpPr txBox="1"/>
          <p:nvPr/>
        </p:nvSpPr>
        <p:spPr>
          <a:xfrm>
            <a:off x="1750199" y="3714752"/>
            <a:ext cx="50400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</a:t>
            </a:r>
            <a:r>
              <a:rPr lang="zh-CN" altLang="en-US" sz="1600" b="1" dirty="0" smtClean="0">
                <a:noFill/>
              </a:rPr>
              <a:t>易混地物的评判标准</a:t>
            </a:r>
            <a:r>
              <a:rPr lang="en-US" altLang="zh-CN" sz="1600" b="1" dirty="0" smtClean="0">
                <a:noFill/>
              </a:rPr>
              <a:t>		</a:t>
            </a:r>
            <a:endParaRPr lang="zh-CN" altLang="en-US" sz="1600" b="1" dirty="0">
              <a:noFill/>
            </a:endParaRPr>
          </a:p>
        </p:txBody>
      </p:sp>
      <p:sp>
        <p:nvSpPr>
          <p:cNvPr id="7" name="TextBox 6">
            <a:hlinkClick r:id="rId5" action="ppaction://hlinksldjump" tooltip="滑坡分类"/>
          </p:cNvPr>
          <p:cNvSpPr txBox="1"/>
          <p:nvPr/>
        </p:nvSpPr>
        <p:spPr>
          <a:xfrm>
            <a:off x="1714480" y="4429132"/>
            <a:ext cx="572464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	</a:t>
            </a:r>
            <a:r>
              <a:rPr lang="zh-CN" altLang="en-US" sz="1600" b="1" dirty="0" smtClean="0">
                <a:noFill/>
              </a:rPr>
              <a:t>不同类型滑坡的评判标准</a:t>
            </a:r>
            <a:r>
              <a:rPr lang="en-US" altLang="zh-CN" sz="1600" b="1" dirty="0" smtClean="0">
                <a:noFill/>
              </a:rPr>
              <a:t>			</a:t>
            </a:r>
            <a:endParaRPr lang="zh-CN" altLang="en-US" sz="1600" b="1" dirty="0">
              <a:noFill/>
            </a:endParaRPr>
          </a:p>
        </p:txBody>
      </p:sp>
      <p:sp>
        <p:nvSpPr>
          <p:cNvPr id="8" name="TextBox 7">
            <a:hlinkClick r:id="rId6" action="ppaction://hlinksldjump" tooltip="精度评价"/>
          </p:cNvPr>
          <p:cNvSpPr txBox="1"/>
          <p:nvPr/>
        </p:nvSpPr>
        <p:spPr>
          <a:xfrm>
            <a:off x="1750199" y="5143512"/>
            <a:ext cx="572464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	</a:t>
            </a:r>
            <a:r>
              <a:rPr lang="zh-CN" altLang="en-US" sz="1600" b="1" dirty="0" smtClean="0">
                <a:noFill/>
              </a:rPr>
              <a:t>滑坡信息提取结果</a:t>
            </a:r>
            <a:r>
              <a:rPr lang="en-US" altLang="zh-CN" sz="1600" b="1" dirty="0" smtClean="0">
                <a:noFill/>
              </a:rPr>
              <a:t>				</a:t>
            </a:r>
            <a:endParaRPr lang="zh-CN" altLang="en-US" sz="1600" b="1" dirty="0">
              <a:noFill/>
            </a:endParaRPr>
          </a:p>
        </p:txBody>
      </p:sp>
      <p:sp>
        <p:nvSpPr>
          <p:cNvPr id="9" name="TextBox 8">
            <a:hlinkClick r:id="rId7" action="ppaction://hlinksldjump" tooltip="数据准备"/>
          </p:cNvPr>
          <p:cNvSpPr txBox="1"/>
          <p:nvPr/>
        </p:nvSpPr>
        <p:spPr>
          <a:xfrm>
            <a:off x="2571736" y="1000108"/>
            <a:ext cx="36433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noFill/>
              </a:rPr>
              <a:t>多尺度分割</a:t>
            </a:r>
            <a:endParaRPr lang="zh-CN" altLang="en-US" sz="2800" b="1" dirty="0">
              <a:noFill/>
            </a:endParaRPr>
          </a:p>
        </p:txBody>
      </p:sp>
      <p:sp>
        <p:nvSpPr>
          <p:cNvPr id="10" name="TextBox 9">
            <a:hlinkClick r:id="rId8" action="ppaction://hlinksldjump" tooltip="精度评价"/>
          </p:cNvPr>
          <p:cNvSpPr txBox="1"/>
          <p:nvPr/>
        </p:nvSpPr>
        <p:spPr>
          <a:xfrm>
            <a:off x="2571736" y="5857892"/>
            <a:ext cx="36433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noFill/>
              </a:rPr>
              <a:t>多尺度分割</a:t>
            </a:r>
            <a:endParaRPr lang="zh-CN" altLang="en-US" sz="2800" b="1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Cartosat-1</a:t>
            </a:r>
            <a:r>
              <a:rPr lang="zh-CN" altLang="en-US" dirty="0" smtClean="0"/>
              <a:t>卫星轨道参数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1224000" y="1357298"/>
          <a:ext cx="6696000" cy="421484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348000"/>
                <a:gridCol w="3348000"/>
              </a:tblGrid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轨道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/>
                        <a:t>近极地太阳同步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轨道高度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618</a:t>
                      </a:r>
                      <a:r>
                        <a:rPr lang="zh-CN" altLang="en-US" sz="1600" dirty="0"/>
                        <a:t>公里</a:t>
                      </a:r>
                    </a:p>
                  </a:txBody>
                  <a:tcPr marL="0" marR="0" marT="0" marB="0" anchor="ctr"/>
                </a:tc>
              </a:tr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总轨道数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1867</a:t>
                      </a:r>
                    </a:p>
                  </a:txBody>
                  <a:tcPr marL="0" marR="0" marT="0" marB="0" anchor="ctr"/>
                </a:tc>
              </a:tr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长半轴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6996.14</a:t>
                      </a:r>
                      <a:r>
                        <a:rPr lang="zh-CN" altLang="en-US" sz="1600" dirty="0"/>
                        <a:t>公里</a:t>
                      </a:r>
                    </a:p>
                  </a:txBody>
                  <a:tcPr marL="0" marR="0" marT="0" marB="0" anchor="ctr"/>
                </a:tc>
              </a:tr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偏心率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0.001</a:t>
                      </a:r>
                    </a:p>
                  </a:txBody>
                  <a:tcPr marL="0" marR="0" marT="0" marB="0" anchor="ctr"/>
                </a:tc>
              </a:tr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倾角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97.87</a:t>
                      </a:r>
                      <a:r>
                        <a:rPr lang="zh-CN" altLang="en-US" sz="1600" dirty="0"/>
                        <a:t>度</a:t>
                      </a:r>
                    </a:p>
                  </a:txBody>
                  <a:tcPr marL="0" marR="0" marT="0" marB="0" anchor="ctr"/>
                </a:tc>
              </a:tr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降交点时间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上午</a:t>
                      </a:r>
                      <a:r>
                        <a:rPr lang="en-US" altLang="zh-CN" sz="1600" dirty="0"/>
                        <a:t>10:30</a:t>
                      </a:r>
                    </a:p>
                  </a:txBody>
                  <a:tcPr marL="0" marR="0" marT="0" marB="0" anchor="ctr"/>
                </a:tc>
              </a:tr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相邻轨迹间时间间隔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11</a:t>
                      </a:r>
                      <a:r>
                        <a:rPr lang="zh-CN" altLang="en-US" sz="1600" dirty="0"/>
                        <a:t>天</a:t>
                      </a:r>
                    </a:p>
                  </a:txBody>
                  <a:tcPr marL="0" marR="0" marT="0" marB="0" anchor="ctr"/>
                </a:tc>
              </a:tr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重访周期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r>
                        <a:rPr lang="zh-CN" altLang="en-US" sz="1600" dirty="0"/>
                        <a:t>天</a:t>
                      </a:r>
                    </a:p>
                  </a:txBody>
                  <a:tcPr marL="0" marR="0" marT="0" marB="0" anchor="ctr"/>
                </a:tc>
              </a:tr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重复周期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126</a:t>
                      </a:r>
                      <a:r>
                        <a:rPr lang="zh-CN" altLang="en-US" sz="1600" dirty="0"/>
                        <a:t>天</a:t>
                      </a:r>
                    </a:p>
                  </a:txBody>
                  <a:tcPr marL="0" marR="0" marT="0" marB="0" anchor="ctr"/>
                </a:tc>
              </a:tr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每天轨道数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14</a:t>
                      </a:r>
                      <a:r>
                        <a:rPr lang="zh-CN" altLang="en-US" sz="1600" dirty="0"/>
                        <a:t>个</a:t>
                      </a:r>
                    </a:p>
                  </a:txBody>
                  <a:tcPr marL="0" marR="0" marT="0" marB="0" anchor="ctr"/>
                </a:tc>
              </a:tr>
              <a:tr h="3512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轨道周期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97</a:t>
                      </a:r>
                      <a:r>
                        <a:rPr lang="zh-CN" altLang="en-US" sz="1600" dirty="0"/>
                        <a:t>分钟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endParaRPr lang="zh-CN" altLang="en-US" dirty="0"/>
          </a:p>
        </p:txBody>
      </p:sp>
      <p:pic>
        <p:nvPicPr>
          <p:cNvPr id="4" name="内容占位符 3" descr="图结果00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" y="1357298"/>
            <a:ext cx="4491588" cy="5400000"/>
          </a:xfrm>
        </p:spPr>
      </p:pic>
      <p:pic>
        <p:nvPicPr>
          <p:cNvPr id="5" name="图片 4" descr="图结果0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7298"/>
            <a:ext cx="4494410" cy="54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08"/>
            <a:ext cx="690562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hlinkClick r:id="rId3" action="ppaction://hlinksldjump" tooltip="影像分割"/>
          </p:cNvPr>
          <p:cNvSpPr txBox="1"/>
          <p:nvPr/>
        </p:nvSpPr>
        <p:spPr>
          <a:xfrm>
            <a:off x="1750199" y="3000372"/>
            <a:ext cx="50400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noFill/>
              </a:rPr>
              <a:t>多尺度分割</a:t>
            </a:r>
            <a:endParaRPr lang="zh-CN" altLang="en-US" sz="1600" b="1" dirty="0">
              <a:noFill/>
            </a:endParaRPr>
          </a:p>
        </p:txBody>
      </p:sp>
      <p:sp>
        <p:nvSpPr>
          <p:cNvPr id="6" name="TextBox 5">
            <a:hlinkClick r:id="rId4" action="ppaction://hlinksldjump" tooltip="滑坡识别"/>
          </p:cNvPr>
          <p:cNvSpPr txBox="1"/>
          <p:nvPr/>
        </p:nvSpPr>
        <p:spPr>
          <a:xfrm>
            <a:off x="1750199" y="3714752"/>
            <a:ext cx="50400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</a:t>
            </a:r>
            <a:r>
              <a:rPr lang="zh-CN" altLang="en-US" sz="1600" b="1" dirty="0" smtClean="0">
                <a:noFill/>
              </a:rPr>
              <a:t>易混地物的评判标准</a:t>
            </a:r>
            <a:r>
              <a:rPr lang="en-US" altLang="zh-CN" sz="1600" b="1" dirty="0" smtClean="0">
                <a:noFill/>
              </a:rPr>
              <a:t>		</a:t>
            </a:r>
            <a:endParaRPr lang="zh-CN" altLang="en-US" sz="1600" b="1" dirty="0">
              <a:noFill/>
            </a:endParaRPr>
          </a:p>
        </p:txBody>
      </p:sp>
      <p:sp>
        <p:nvSpPr>
          <p:cNvPr id="7" name="TextBox 6">
            <a:hlinkClick r:id="rId5" action="ppaction://hlinksldjump" tooltip="滑坡分类"/>
          </p:cNvPr>
          <p:cNvSpPr txBox="1"/>
          <p:nvPr/>
        </p:nvSpPr>
        <p:spPr>
          <a:xfrm>
            <a:off x="1714480" y="4429132"/>
            <a:ext cx="572464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	</a:t>
            </a:r>
            <a:r>
              <a:rPr lang="zh-CN" altLang="en-US" sz="1600" b="1" dirty="0" smtClean="0">
                <a:noFill/>
              </a:rPr>
              <a:t>不同类型滑坡的评判标准</a:t>
            </a:r>
            <a:r>
              <a:rPr lang="en-US" altLang="zh-CN" sz="1600" b="1" dirty="0" smtClean="0">
                <a:noFill/>
              </a:rPr>
              <a:t>			</a:t>
            </a:r>
            <a:endParaRPr lang="zh-CN" altLang="en-US" sz="1600" b="1" dirty="0">
              <a:noFill/>
            </a:endParaRPr>
          </a:p>
        </p:txBody>
      </p:sp>
      <p:sp>
        <p:nvSpPr>
          <p:cNvPr id="8" name="TextBox 7">
            <a:hlinkClick r:id="rId6" action="ppaction://hlinksldjump" tooltip="精度评价"/>
          </p:cNvPr>
          <p:cNvSpPr txBox="1"/>
          <p:nvPr/>
        </p:nvSpPr>
        <p:spPr>
          <a:xfrm>
            <a:off x="1750199" y="5143512"/>
            <a:ext cx="5724645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noFill/>
              </a:rPr>
              <a:t>		</a:t>
            </a:r>
            <a:r>
              <a:rPr lang="zh-CN" altLang="en-US" sz="1600" b="1" dirty="0" smtClean="0">
                <a:noFill/>
              </a:rPr>
              <a:t>滑坡信息提取结果</a:t>
            </a:r>
            <a:r>
              <a:rPr lang="en-US" altLang="zh-CN" sz="1600" b="1" dirty="0" smtClean="0">
                <a:noFill/>
              </a:rPr>
              <a:t>				</a:t>
            </a:r>
            <a:endParaRPr lang="zh-CN" altLang="en-US" sz="1600" b="1" dirty="0">
              <a:noFill/>
            </a:endParaRPr>
          </a:p>
        </p:txBody>
      </p:sp>
      <p:sp>
        <p:nvSpPr>
          <p:cNvPr id="9" name="TextBox 8">
            <a:hlinkClick r:id="rId7" action="ppaction://hlinksldjump" tooltip="数据准备"/>
          </p:cNvPr>
          <p:cNvSpPr txBox="1"/>
          <p:nvPr/>
        </p:nvSpPr>
        <p:spPr>
          <a:xfrm>
            <a:off x="2571736" y="1000108"/>
            <a:ext cx="36433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noFill/>
              </a:rPr>
              <a:t>多尺度分割</a:t>
            </a:r>
            <a:endParaRPr lang="zh-CN" altLang="en-US" sz="2800" b="1" dirty="0">
              <a:noFill/>
            </a:endParaRPr>
          </a:p>
        </p:txBody>
      </p:sp>
      <p:sp>
        <p:nvSpPr>
          <p:cNvPr id="10" name="TextBox 9">
            <a:hlinkClick r:id="rId8" action="ppaction://hlinksldjump" tooltip="精度评价"/>
          </p:cNvPr>
          <p:cNvSpPr txBox="1"/>
          <p:nvPr/>
        </p:nvSpPr>
        <p:spPr>
          <a:xfrm>
            <a:off x="2571736" y="5857892"/>
            <a:ext cx="36433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noFill/>
              </a:rPr>
              <a:t>多尺度分割</a:t>
            </a:r>
            <a:endParaRPr lang="zh-CN" altLang="en-US" sz="2800" b="1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776" cy="4940312"/>
          </a:xfrm>
        </p:spPr>
        <p:txBody>
          <a:bodyPr/>
          <a:lstStyle/>
          <a:p>
            <a:r>
              <a:rPr lang="zh-CN" altLang="en-US" dirty="0" smtClean="0"/>
              <a:t>滑坡信息提取流程</a:t>
            </a:r>
            <a:endParaRPr lang="zh-CN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9671" y="71414"/>
            <a:ext cx="5484659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hlinkClick r:id="rId3" action="ppaction://hlinksldjump" tooltip="数据准备"/>
          </p:cNvPr>
          <p:cNvSpPr txBox="1"/>
          <p:nvPr/>
        </p:nvSpPr>
        <p:spPr>
          <a:xfrm>
            <a:off x="1852860" y="115179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5" name="TextBox 4">
            <a:hlinkClick r:id="rId4" action="ppaction://hlinksldjump" tooltip="数据处理"/>
          </p:cNvPr>
          <p:cNvSpPr txBox="1"/>
          <p:nvPr/>
        </p:nvSpPr>
        <p:spPr>
          <a:xfrm>
            <a:off x="1852860" y="2829823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5" action="ppaction://hlinksldjump" tooltip="精度评价"/>
          </p:cNvPr>
          <p:cNvSpPr txBox="1"/>
          <p:nvPr/>
        </p:nvSpPr>
        <p:spPr>
          <a:xfrm>
            <a:off x="1852860" y="5401591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精度评价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852" y="1254418"/>
            <a:ext cx="8072297" cy="4532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hlinkClick r:id="rId3" action="ppaction://hlinksldjump" tooltip="数据处理"/>
          </p:cNvPr>
          <p:cNvSpPr txBox="1"/>
          <p:nvPr/>
        </p:nvSpPr>
        <p:spPr>
          <a:xfrm>
            <a:off x="1357290" y="1357298"/>
            <a:ext cx="6143668" cy="58477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2800" dirty="0" smtClean="0">
                <a:noFill/>
                <a:latin typeface="+mn-lt"/>
                <a:ea typeface="+mn-ea"/>
              </a:rPr>
              <a:t>你看不</a:t>
            </a:r>
            <a:r>
              <a:rPr lang="en-US" altLang="zh-CN" sz="2800" dirty="0" smtClean="0">
                <a:noFill/>
                <a:latin typeface="+mn-lt"/>
                <a:ea typeface="+mn-ea"/>
              </a:rPr>
              <a:t>	           </a:t>
            </a:r>
            <a:r>
              <a:rPr lang="zh-CN" altLang="en-US" sz="3200" dirty="0" smtClean="0">
                <a:noFill/>
                <a:latin typeface="+mn-lt"/>
                <a:ea typeface="+mn-ea"/>
              </a:rPr>
              <a:t>我</a:t>
            </a:r>
            <a:endParaRPr lang="en-US" altLang="zh-CN" sz="32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与人工解译比较</a:t>
            </a:r>
            <a:endParaRPr lang="zh-CN" altLang="en-US" dirty="0"/>
          </a:p>
        </p:txBody>
      </p:sp>
      <p:pic>
        <p:nvPicPr>
          <p:cNvPr id="6" name="内容占位符 5" descr="信息提取精度评价-译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044180"/>
            <a:ext cx="8143932" cy="55280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滑坡数量精度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972000" y="1000108"/>
          <a:ext cx="7200001" cy="43200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70109"/>
                <a:gridCol w="804396"/>
                <a:gridCol w="805275"/>
                <a:gridCol w="805275"/>
                <a:gridCol w="804396"/>
                <a:gridCol w="805275"/>
                <a:gridCol w="805275"/>
              </a:tblGrid>
              <a:tr h="480000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kern="1200" dirty="0" smtClean="0"/>
                        <a:t>滑坡信息提取</a:t>
                      </a:r>
                      <a:endParaRPr lang="zh-CN" altLang="en-US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/>
                        <a:t>人工</a:t>
                      </a:r>
                      <a:endParaRPr lang="en-US" altLang="zh-CN" sz="1600" kern="100" dirty="0" smtClean="0"/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/>
                        <a:t>解</a:t>
                      </a:r>
                      <a:r>
                        <a:rPr lang="zh-CN" sz="1600" kern="100" dirty="0"/>
                        <a:t>译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计算机自动解译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LCRC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LCRWC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TLCR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LNR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LOR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浅层平移型岩石滑坡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31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16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4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20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11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2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碎屑流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碎屑滑坡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4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3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3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17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旋转型岩石滑坡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6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6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6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3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平移型岩石滑坡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13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12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12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9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滑坡总数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55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38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4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42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13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31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%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69.1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7.3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76.4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23.6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/>
                        <a:t>56.4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21489" y="5429264"/>
            <a:ext cx="75010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LCRC(Landslides correctly recognised and classified): </a:t>
            </a:r>
            <a:r>
              <a:rPr lang="zh-CN" altLang="en-US" sz="1400" dirty="0" smtClean="0"/>
              <a:t>正确识别并分类的滑坡；</a:t>
            </a:r>
          </a:p>
          <a:p>
            <a:r>
              <a:rPr lang="en-US" sz="1400" dirty="0" smtClean="0"/>
              <a:t>LCRWC(Landslides correctly recognised but wrongly classified):</a:t>
            </a:r>
            <a:r>
              <a:rPr lang="zh-CN" altLang="en-US" sz="1400" dirty="0" smtClean="0"/>
              <a:t>识别正确分类错误的滑坡；</a:t>
            </a:r>
          </a:p>
          <a:p>
            <a:r>
              <a:rPr lang="en-US" sz="1400" dirty="0" smtClean="0"/>
              <a:t>TLCR(Total landslides correctly recognised): </a:t>
            </a:r>
            <a:r>
              <a:rPr lang="zh-CN" altLang="en-US" sz="1400" dirty="0" smtClean="0"/>
              <a:t>正确识别的滑坡；</a:t>
            </a:r>
          </a:p>
          <a:p>
            <a:r>
              <a:rPr lang="en-US" sz="1400" dirty="0" smtClean="0"/>
              <a:t>LNR(Landslides not recognised): </a:t>
            </a:r>
            <a:r>
              <a:rPr lang="zh-CN" altLang="en-US" sz="1400" dirty="0" smtClean="0"/>
              <a:t>未识别的滑坡；</a:t>
            </a:r>
          </a:p>
          <a:p>
            <a:r>
              <a:rPr lang="en-US" sz="1400" dirty="0" smtClean="0"/>
              <a:t>LOR(Landslides over recognised): </a:t>
            </a:r>
            <a:r>
              <a:rPr lang="zh-CN" altLang="en-US" sz="1400" dirty="0" smtClean="0"/>
              <a:t>新检测出的滑坡。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滑坡面积精度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72001" y="1000108"/>
          <a:ext cx="7199999" cy="43200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70109"/>
                <a:gridCol w="804395"/>
                <a:gridCol w="805275"/>
                <a:gridCol w="805275"/>
                <a:gridCol w="804395"/>
                <a:gridCol w="805275"/>
                <a:gridCol w="805275"/>
              </a:tblGrid>
              <a:tr h="48000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/>
                        <a:t>滑坡信息提取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/>
                        <a:t>人工</a:t>
                      </a:r>
                      <a:endParaRPr lang="en-US" altLang="zh-CN" sz="1600" kern="100" dirty="0" smtClean="0"/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 smtClean="0"/>
                        <a:t>解</a:t>
                      </a:r>
                      <a:r>
                        <a:rPr lang="zh-CN" sz="1600" kern="100" dirty="0"/>
                        <a:t>译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计算机自动解译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0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LCRC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LCRWC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TLCR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LNR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LOR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浅层平移型岩石滑坡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0.220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0.103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0.005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0.108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0.039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0.007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碎屑流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0.387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0.292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0.292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碎屑滑坡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0.052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0.029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0.029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0.003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0.043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旋转型岩石滑坡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0.162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0.098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0.098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0.035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平移型岩石滑坡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0.379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0.312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0.312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0.003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0.026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/>
                        <a:t>滑坡总面积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1.200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0.834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0.005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0.839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0.045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0.111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0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%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69.5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0.4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69.9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/>
                        <a:t>3.7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/>
                        <a:t>9.2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821489" y="5429264"/>
            <a:ext cx="75010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LCRC(Landslides correctly recognised and classified): </a:t>
            </a:r>
            <a:r>
              <a:rPr lang="zh-CN" altLang="en-US" sz="1400" dirty="0" smtClean="0"/>
              <a:t>正确识别并分类的滑坡；</a:t>
            </a:r>
          </a:p>
          <a:p>
            <a:r>
              <a:rPr lang="en-US" sz="1400" dirty="0" smtClean="0"/>
              <a:t>LCRWC(Landslides correctly recognised but wrongly classified):</a:t>
            </a:r>
            <a:r>
              <a:rPr lang="zh-CN" altLang="en-US" sz="1400" dirty="0" smtClean="0"/>
              <a:t>识别正确分类错误的滑坡；</a:t>
            </a:r>
          </a:p>
          <a:p>
            <a:r>
              <a:rPr lang="en-US" sz="1400" dirty="0" smtClean="0"/>
              <a:t>TLCR(Total landslides correctly recognised): </a:t>
            </a:r>
            <a:r>
              <a:rPr lang="zh-CN" altLang="en-US" sz="1400" dirty="0" smtClean="0"/>
              <a:t>正确识别的滑坡；</a:t>
            </a:r>
          </a:p>
          <a:p>
            <a:r>
              <a:rPr lang="en-US" sz="1400" dirty="0" smtClean="0"/>
              <a:t>LNR(Landslides not recognised): </a:t>
            </a:r>
            <a:r>
              <a:rPr lang="zh-CN" altLang="en-US" sz="1400" dirty="0" smtClean="0"/>
              <a:t>未识别的滑坡；</a:t>
            </a:r>
          </a:p>
          <a:p>
            <a:r>
              <a:rPr lang="en-US" sz="1400" dirty="0" smtClean="0"/>
              <a:t>LOR(Landslides over recognised): </a:t>
            </a:r>
            <a:r>
              <a:rPr lang="zh-CN" altLang="en-US" sz="1400" dirty="0" smtClean="0"/>
              <a:t>新检测出的滑坡。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776" cy="4940312"/>
          </a:xfrm>
        </p:spPr>
        <p:txBody>
          <a:bodyPr/>
          <a:lstStyle/>
          <a:p>
            <a:r>
              <a:rPr lang="zh-CN" altLang="en-US" dirty="0" smtClean="0"/>
              <a:t>滑坡信息提取流程</a:t>
            </a:r>
            <a:endParaRPr lang="zh-CN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9671" y="71414"/>
            <a:ext cx="5484659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hlinkClick r:id="rId3" action="ppaction://hlinksldjump" tooltip="数据准备"/>
          </p:cNvPr>
          <p:cNvSpPr txBox="1"/>
          <p:nvPr/>
        </p:nvSpPr>
        <p:spPr>
          <a:xfrm>
            <a:off x="1852860" y="115179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5" name="TextBox 4">
            <a:hlinkClick r:id="rId4" action="ppaction://hlinksldjump" tooltip="数据处理"/>
          </p:cNvPr>
          <p:cNvSpPr txBox="1"/>
          <p:nvPr/>
        </p:nvSpPr>
        <p:spPr>
          <a:xfrm>
            <a:off x="1852860" y="2829823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  <p:sp>
        <p:nvSpPr>
          <p:cNvPr id="6" name="TextBox 5">
            <a:hlinkClick r:id="rId5" action="ppaction://hlinksldjump" tooltip="精度评价"/>
          </p:cNvPr>
          <p:cNvSpPr txBox="1"/>
          <p:nvPr/>
        </p:nvSpPr>
        <p:spPr>
          <a:xfrm>
            <a:off x="1852860" y="5401591"/>
            <a:ext cx="576000" cy="138499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noFill/>
                <a:latin typeface="+mn-lt"/>
                <a:ea typeface="+mn-ea"/>
              </a:rPr>
              <a:t>我是一个超链接但是</a:t>
            </a:r>
            <a:r>
              <a:rPr lang="zh-CN" altLang="en-US" sz="1400" dirty="0" smtClean="0">
                <a:noFill/>
                <a:latin typeface="+mn-lt"/>
                <a:ea typeface="+mn-ea"/>
              </a:rPr>
              <a:t>你看不</a:t>
            </a:r>
            <a:endParaRPr lang="en-US" altLang="zh-CN" sz="1600" dirty="0">
              <a:noFill/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研究展望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z="2800" dirty="0" smtClean="0"/>
              <a:t>用</a:t>
            </a:r>
            <a:r>
              <a:rPr lang="zh-CN" altLang="en-US" sz="2800" dirty="0" smtClean="0">
                <a:solidFill>
                  <a:srgbClr val="FF0000"/>
                </a:solidFill>
              </a:rPr>
              <a:t>不同的数据</a:t>
            </a:r>
            <a:r>
              <a:rPr lang="zh-CN" altLang="en-US" sz="2800" dirty="0" smtClean="0"/>
              <a:t>在</a:t>
            </a:r>
            <a:r>
              <a:rPr lang="zh-CN" altLang="en-US" sz="2800" dirty="0" smtClean="0">
                <a:solidFill>
                  <a:srgbClr val="FF0000"/>
                </a:solidFill>
              </a:rPr>
              <a:t>不同的地区</a:t>
            </a:r>
            <a:r>
              <a:rPr lang="zh-CN" altLang="en-US" sz="2800" dirty="0" smtClean="0"/>
              <a:t>进行滑坡提取。</a:t>
            </a:r>
            <a:endParaRPr lang="en-US" altLang="zh-CN" sz="2800" dirty="0" smtClean="0"/>
          </a:p>
          <a:p>
            <a:pPr lvl="0"/>
            <a:r>
              <a:rPr lang="zh-CN" altLang="en-US" sz="2800" dirty="0" smtClean="0"/>
              <a:t>探索结合</a:t>
            </a:r>
            <a:r>
              <a:rPr lang="zh-CN" altLang="en-US" sz="2800" dirty="0" smtClean="0">
                <a:solidFill>
                  <a:srgbClr val="FF0000"/>
                </a:solidFill>
              </a:rPr>
              <a:t>更多的辅助数据</a:t>
            </a:r>
            <a:r>
              <a:rPr lang="zh-CN" altLang="en-US" sz="2800" dirty="0" smtClean="0"/>
              <a:t>的信息提取方法。</a:t>
            </a:r>
          </a:p>
          <a:p>
            <a:pPr lvl="0"/>
            <a:r>
              <a:rPr lang="zh-CN" altLang="en-US" sz="2800" dirty="0" smtClean="0"/>
              <a:t>探索提取</a:t>
            </a:r>
            <a:r>
              <a:rPr lang="zh-CN" altLang="en-US" sz="2800" dirty="0" smtClean="0">
                <a:solidFill>
                  <a:srgbClr val="FF0000"/>
                </a:solidFill>
              </a:rPr>
              <a:t>其它地质灾害</a:t>
            </a:r>
            <a:r>
              <a:rPr lang="zh-CN" altLang="en-US" sz="2800" dirty="0" smtClean="0"/>
              <a:t>的方法。</a:t>
            </a:r>
          </a:p>
          <a:p>
            <a:pPr lvl="0"/>
            <a:r>
              <a:rPr lang="zh-CN" altLang="en-US" sz="2800" dirty="0" smtClean="0"/>
              <a:t>开发一套针对行业应用地灾信息提取</a:t>
            </a:r>
            <a:r>
              <a:rPr lang="zh-CN" altLang="en-US" sz="2800" dirty="0" smtClean="0">
                <a:solidFill>
                  <a:srgbClr val="FF0000"/>
                </a:solidFill>
              </a:rPr>
              <a:t>软件</a:t>
            </a:r>
            <a:r>
              <a:rPr lang="zh-CN" altLang="en-US" sz="2800" dirty="0" smtClean="0"/>
              <a:t>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8790" y="2357430"/>
            <a:ext cx="75264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汇报结束</a:t>
            </a:r>
            <a:endParaRPr lang="en-US" altLang="zh-CN" sz="5400" b="1" cap="all" spc="0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/>
            <a:r>
              <a:rPr lang="zh-CN" alt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 请评委老师批评指正！</a:t>
            </a:r>
            <a:endParaRPr lang="zh-CN" alt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Cartosat-1</a:t>
            </a:r>
            <a:r>
              <a:rPr lang="zh-CN" altLang="en-US" dirty="0" smtClean="0"/>
              <a:t>卫星传感器指标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92877" y="1000108"/>
          <a:ext cx="8358247" cy="57088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763057"/>
                <a:gridCol w="1398798"/>
                <a:gridCol w="544049"/>
                <a:gridCol w="937700"/>
                <a:gridCol w="2714643"/>
              </a:tblGrid>
              <a:tr h="203979">
                <a:tc rowSpan="2" grid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幅宽</a:t>
                      </a: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前视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29.42</a:t>
                      </a:r>
                      <a:r>
                        <a:rPr lang="zh-CN" altLang="en-US" sz="1400"/>
                        <a:t>公里</a:t>
                      </a:r>
                    </a:p>
                  </a:txBody>
                  <a:tcPr marL="0" marR="0" marT="0" marB="0" anchor="ctr"/>
                </a:tc>
              </a:tr>
              <a:tr h="203979">
                <a:tc gridSpan="3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后视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26.24</a:t>
                      </a:r>
                      <a:r>
                        <a:rPr lang="zh-CN" altLang="en-US" sz="1400"/>
                        <a:t>公里</a:t>
                      </a:r>
                    </a:p>
                  </a:txBody>
                  <a:tcPr marL="0" marR="0" marT="0" marB="0" anchor="ctr"/>
                </a:tc>
              </a:tr>
              <a:tr h="278177">
                <a:tc rowSpan="2" grid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星下点几何分辨率</a:t>
                      </a: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前视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2.452 </a:t>
                      </a:r>
                      <a:r>
                        <a:rPr lang="zh-CN" altLang="en-US" sz="1400"/>
                        <a:t>米</a:t>
                      </a:r>
                      <a:r>
                        <a:rPr lang="en-US" altLang="zh-CN" sz="1400"/>
                        <a:t>(</a:t>
                      </a:r>
                      <a:r>
                        <a:rPr lang="zh-CN" altLang="en-US" sz="1400"/>
                        <a:t>垂直轨道方向</a:t>
                      </a:r>
                      <a:r>
                        <a:rPr lang="en-US" altLang="zh-CN" sz="1400"/>
                        <a:t>)</a:t>
                      </a:r>
                    </a:p>
                  </a:txBody>
                  <a:tcPr marL="0" marR="0" marT="0" marB="0" anchor="ctr"/>
                </a:tc>
              </a:tr>
              <a:tr h="278177">
                <a:tc gridSpan="3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后视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2.187 </a:t>
                      </a:r>
                      <a:r>
                        <a:rPr lang="zh-CN" altLang="en-US" sz="1400" dirty="0"/>
                        <a:t>米</a:t>
                      </a:r>
                      <a:r>
                        <a:rPr lang="en-US" altLang="zh-CN" sz="1400" dirty="0"/>
                        <a:t>(</a:t>
                      </a:r>
                      <a:r>
                        <a:rPr lang="zh-CN" altLang="en-US" sz="1400" dirty="0"/>
                        <a:t>垂直轨道方向</a:t>
                      </a:r>
                      <a:r>
                        <a:rPr lang="en-US" altLang="zh-CN" sz="1400" dirty="0"/>
                        <a:t>)</a:t>
                      </a:r>
                    </a:p>
                  </a:txBody>
                  <a:tcPr marL="0" marR="0" marT="0" marB="0" anchor="ctr"/>
                </a:tc>
              </a:tr>
              <a:tr h="203979">
                <a:tc rowSpan="2" gridSpan="3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瞬时视场（</a:t>
                      </a:r>
                      <a:r>
                        <a:rPr lang="en-US" altLang="zh-CN" sz="1400"/>
                        <a:t>mm</a:t>
                      </a:r>
                      <a:r>
                        <a:rPr lang="zh-CN" altLang="en-US" sz="1400"/>
                        <a:t>） </a:t>
                      </a:r>
                      <a:br>
                        <a:rPr lang="zh-CN" altLang="en-US" sz="1400"/>
                      </a:br>
                      <a:r>
                        <a:rPr lang="zh-CN" altLang="en-US" sz="1400"/>
                        <a:t>（垂直轨道方向*平行轨道方向） </a:t>
                      </a: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前视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2.45*2.78</a:t>
                      </a:r>
                    </a:p>
                  </a:txBody>
                  <a:tcPr marL="0" marR="0" marT="0" marB="0" anchor="ctr"/>
                </a:tc>
              </a:tr>
              <a:tr h="203979">
                <a:tc gridSpan="3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后视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2.19*2.23</a:t>
                      </a:r>
                    </a:p>
                  </a:txBody>
                  <a:tcPr marL="0" marR="0" marT="0" marB="0" anchor="ctr"/>
                </a:tc>
              </a:tr>
              <a:tr h="208633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地面采样间距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2.5 </a:t>
                      </a:r>
                      <a:r>
                        <a:rPr lang="zh-CN" altLang="en-US" sz="1400"/>
                        <a:t>米</a:t>
                      </a:r>
                      <a:r>
                        <a:rPr lang="en-US" altLang="zh-CN" sz="1400"/>
                        <a:t>(</a:t>
                      </a:r>
                      <a:r>
                        <a:rPr lang="zh-CN" altLang="en-US" sz="1400"/>
                        <a:t>沿轨道方向</a:t>
                      </a:r>
                      <a:r>
                        <a:rPr lang="en-US" altLang="zh-CN" sz="1400"/>
                        <a:t>)</a:t>
                      </a:r>
                    </a:p>
                  </a:txBody>
                  <a:tcPr marL="0" marR="0" marT="0" marB="0" anchor="ctr"/>
                </a:tc>
              </a:tr>
              <a:tr h="208633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光谱分辨率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0.5- 0.85 </a:t>
                      </a:r>
                      <a:r>
                        <a:rPr lang="zh-CN" altLang="en-US" sz="1400"/>
                        <a:t>微米</a:t>
                      </a:r>
                    </a:p>
                  </a:txBody>
                  <a:tcPr marL="0" marR="0" marT="0" marB="0" anchor="ctr"/>
                </a:tc>
              </a:tr>
              <a:tr h="278177">
                <a:tc rowSpan="3" gridSpan="2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辐射分辨率</a:t>
                      </a:r>
                    </a:p>
                  </a:txBody>
                  <a:tcPr marL="0" marR="0" marT="0" marB="0" anchor="ctr"/>
                </a:tc>
                <a:tc rowSpan="3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最大辐射率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55mw/cm*cm/str/micron</a:t>
                      </a:r>
                    </a:p>
                  </a:txBody>
                  <a:tcPr marL="0" marR="0" marT="0" marB="0" anchor="ctr"/>
                </a:tc>
              </a:tr>
              <a:tr h="203979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数量级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 bits</a:t>
                      </a:r>
                    </a:p>
                  </a:txBody>
                  <a:tcPr marL="0" marR="0" marT="0" marB="0" anchor="ctr"/>
                </a:tc>
              </a:tr>
              <a:tr h="34772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信噪比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345 at Saturation Radiance</a:t>
                      </a:r>
                    </a:p>
                  </a:txBody>
                  <a:tcPr marL="0" marR="0" marT="0" marB="0" anchor="ctr"/>
                </a:tc>
              </a:tr>
              <a:tr h="203979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量化值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10</a:t>
                      </a:r>
                      <a:r>
                        <a:rPr lang="zh-CN" altLang="en-US" sz="1400"/>
                        <a:t>位</a:t>
                      </a:r>
                      <a:r>
                        <a:rPr lang="en-US" altLang="zh-CN" sz="1400"/>
                        <a:t>(1024)</a:t>
                      </a:r>
                    </a:p>
                  </a:txBody>
                  <a:tcPr marL="0" marR="0" marT="0" marB="0" anchor="ctr"/>
                </a:tc>
              </a:tr>
              <a:tr h="20397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CCD</a:t>
                      </a:r>
                      <a:r>
                        <a:rPr lang="zh-CN" altLang="en-US" sz="1400" dirty="0"/>
                        <a:t>像素数目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12k</a:t>
                      </a:r>
                    </a:p>
                  </a:txBody>
                  <a:tcPr marL="0" marR="0" marT="0" marB="0" anchor="ctr"/>
                </a:tc>
              </a:tr>
              <a:tr h="20397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/>
                        <a:t>CCD</a:t>
                      </a:r>
                      <a:r>
                        <a:rPr lang="zh-CN" altLang="en-US" sz="1400"/>
                        <a:t>像素尺寸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7x 7 </a:t>
                      </a:r>
                      <a:r>
                        <a:rPr lang="zh-CN" altLang="en-US" sz="1400"/>
                        <a:t>微米</a:t>
                      </a:r>
                    </a:p>
                  </a:txBody>
                  <a:tcPr marL="0" marR="0" marT="0" marB="0" anchor="ctr"/>
                </a:tc>
              </a:tr>
              <a:tr h="203979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积分时间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0.336</a:t>
                      </a:r>
                      <a:r>
                        <a:rPr lang="zh-CN" altLang="en-US" sz="1400"/>
                        <a:t>毫秒</a:t>
                      </a:r>
                    </a:p>
                  </a:txBody>
                  <a:tcPr marL="0" marR="0" marT="0" marB="0" anchor="ctr"/>
                </a:tc>
              </a:tr>
              <a:tr h="203979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光学参数</a:t>
                      </a: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反射镜个数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 </a:t>
                      </a:r>
                    </a:p>
                  </a:txBody>
                  <a:tcPr marL="0" marR="0" marT="0" marB="0" anchor="ctr"/>
                </a:tc>
              </a:tr>
              <a:tr h="2039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焦距（</a:t>
                      </a:r>
                      <a:r>
                        <a:rPr lang="en-US" sz="1400"/>
                        <a:t>mm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1945</a:t>
                      </a:r>
                    </a:p>
                  </a:txBody>
                  <a:tcPr marL="0" marR="0" marT="0" marB="0" anchor="ctr"/>
                </a:tc>
              </a:tr>
              <a:tr h="2039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焦距比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F/4.5</a:t>
                      </a:r>
                    </a:p>
                  </a:txBody>
                  <a:tcPr marL="0" marR="0" marT="0" marB="0" anchor="ctr"/>
                </a:tc>
              </a:tr>
              <a:tr h="203979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每个相机的数据处理速度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336Mbps</a:t>
                      </a:r>
                    </a:p>
                  </a:txBody>
                  <a:tcPr marL="0" marR="0" marT="0" marB="0" anchor="ctr"/>
                </a:tc>
              </a:tr>
              <a:tr h="417266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数据压缩比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3.22:1(</a:t>
                      </a:r>
                      <a:r>
                        <a:rPr lang="zh-CN" altLang="en-US" sz="1400"/>
                        <a:t>理论值</a:t>
                      </a:r>
                      <a:r>
                        <a:rPr lang="en-US" altLang="zh-CN" sz="1400"/>
                        <a:t>)</a:t>
                      </a:r>
                      <a:r>
                        <a:rPr lang="zh-CN" altLang="en-US" sz="1400"/>
                        <a:t>，实际值和地形地貌有关</a:t>
                      </a:r>
                    </a:p>
                  </a:txBody>
                  <a:tcPr marL="0" marR="0" marT="0" marB="0" anchor="ctr"/>
                </a:tc>
              </a:tr>
              <a:tr h="203979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压缩类型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JPEG</a:t>
                      </a:r>
                    </a:p>
                  </a:txBody>
                  <a:tcPr marL="0" marR="0" marT="0" marB="0" anchor="ctr"/>
                </a:tc>
              </a:tr>
              <a:tr h="278177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数据传输到地面速率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105 Mbps/</a:t>
                      </a:r>
                      <a:r>
                        <a:rPr lang="zh-CN" altLang="en-US" sz="1400"/>
                        <a:t>每个相机</a:t>
                      </a:r>
                    </a:p>
                  </a:txBody>
                  <a:tcPr marL="0" marR="0" marT="0" marB="0" anchor="ctr"/>
                </a:tc>
              </a:tr>
              <a:tr h="407958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星上记录仪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120G</a:t>
                      </a:r>
                      <a:r>
                        <a:rPr lang="zh-CN" altLang="en-US" sz="1400" dirty="0"/>
                        <a:t>的存储器，可记录</a:t>
                      </a:r>
                      <a:r>
                        <a:rPr lang="en-US" altLang="zh-CN" sz="1400" dirty="0"/>
                        <a:t>9</a:t>
                      </a:r>
                      <a:r>
                        <a:rPr lang="zh-CN" altLang="en-US" sz="1400" dirty="0"/>
                        <a:t>分钟数据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|0.4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|0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4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6|0.6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|0.5|0.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2936</Words>
  <Application>Microsoft Office PowerPoint</Application>
  <PresentationFormat>全屏显示(4:3)</PresentationFormat>
  <Paragraphs>734</Paragraphs>
  <Slides>90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1" baseType="lpstr">
      <vt:lpstr>Office 主题</vt:lpstr>
      <vt:lpstr>基于多源数据的面向对象滑坡信息提取</vt:lpstr>
      <vt:lpstr>主要内容</vt:lpstr>
      <vt:lpstr>研究的目的与意义</vt:lpstr>
      <vt:lpstr>研究中的关键技术</vt:lpstr>
      <vt:lpstr>滑坡信息提取实例</vt:lpstr>
      <vt:lpstr>滑坡信息提取流程</vt:lpstr>
      <vt:lpstr>数据准备</vt:lpstr>
      <vt:lpstr>Cartosat-1卫星轨道参数</vt:lpstr>
      <vt:lpstr>Cartosat-1卫星传感器指标</vt:lpstr>
      <vt:lpstr>数据准备</vt:lpstr>
      <vt:lpstr>Resourcesat-1卫星轨道参数</vt:lpstr>
      <vt:lpstr>Resourcesat-1卫星轨道参数</vt:lpstr>
      <vt:lpstr>Resourcesat-1多光谱传感器LISS－IV </vt:lpstr>
      <vt:lpstr>多光谱影像</vt:lpstr>
      <vt:lpstr>数据准备</vt:lpstr>
      <vt:lpstr>植被指数</vt:lpstr>
      <vt:lpstr>数据准备</vt:lpstr>
      <vt:lpstr>数字高程模型</vt:lpstr>
      <vt:lpstr>数据准备</vt:lpstr>
      <vt:lpstr>坡度影像</vt:lpstr>
      <vt:lpstr>数据准备</vt:lpstr>
      <vt:lpstr>水流方向</vt:lpstr>
      <vt:lpstr>数据准备</vt:lpstr>
      <vt:lpstr>地表曲率</vt:lpstr>
      <vt:lpstr>数据准备</vt:lpstr>
      <vt:lpstr>山体阴影</vt:lpstr>
      <vt:lpstr>数据准备</vt:lpstr>
      <vt:lpstr>河网</vt:lpstr>
      <vt:lpstr>数据准备</vt:lpstr>
      <vt:lpstr>滑坡信息提取流程</vt:lpstr>
      <vt:lpstr>数据处理</vt:lpstr>
      <vt:lpstr>多尺度分割</vt:lpstr>
      <vt:lpstr>分割尺度的讨论</vt:lpstr>
      <vt:lpstr>数据处理</vt:lpstr>
      <vt:lpstr>易混地物的评判标准</vt:lpstr>
      <vt:lpstr>易混地物的对象特征</vt:lpstr>
      <vt:lpstr>背景</vt:lpstr>
      <vt:lpstr>滑坡及其易混地物</vt:lpstr>
      <vt:lpstr>易混地物的对象特征</vt:lpstr>
      <vt:lpstr>阴影</vt:lpstr>
      <vt:lpstr>易混地物的对象特征</vt:lpstr>
      <vt:lpstr>水体</vt:lpstr>
      <vt:lpstr>水体</vt:lpstr>
      <vt:lpstr>Deoria Taal</vt:lpstr>
      <vt:lpstr>易混地物的对象特征</vt:lpstr>
      <vt:lpstr>河岸沙地</vt:lpstr>
      <vt:lpstr>易混地物的对象特征</vt:lpstr>
      <vt:lpstr>建筑区</vt:lpstr>
      <vt:lpstr>建筑区</vt:lpstr>
      <vt:lpstr>易混地物的对象特征</vt:lpstr>
      <vt:lpstr>农用地</vt:lpstr>
      <vt:lpstr>梯田</vt:lpstr>
      <vt:lpstr>易混地物的对象特征</vt:lpstr>
      <vt:lpstr>岩石区</vt:lpstr>
      <vt:lpstr>易混地物的对象特征</vt:lpstr>
      <vt:lpstr>道路</vt:lpstr>
      <vt:lpstr>道路</vt:lpstr>
      <vt:lpstr>易混地物的对象特征</vt:lpstr>
      <vt:lpstr>滑坡</vt:lpstr>
      <vt:lpstr>易混地物的对象特征</vt:lpstr>
      <vt:lpstr>数据处理</vt:lpstr>
      <vt:lpstr>滑坡类型</vt:lpstr>
      <vt:lpstr>滑坡类型</vt:lpstr>
      <vt:lpstr>不同类别滑坡的评判标准</vt:lpstr>
      <vt:lpstr>不同类别滑坡的对象特征</vt:lpstr>
      <vt:lpstr>浅层平移型岩石滑坡</vt:lpstr>
      <vt:lpstr>不同类别滑坡的对象特征</vt:lpstr>
      <vt:lpstr>碎屑滑坡</vt:lpstr>
      <vt:lpstr>不同类别滑坡的对象特征</vt:lpstr>
      <vt:lpstr>碎屑流</vt:lpstr>
      <vt:lpstr>碎屑流</vt:lpstr>
      <vt:lpstr>不同类别滑坡的对象特征</vt:lpstr>
      <vt:lpstr>荒地和碎石堆</vt:lpstr>
      <vt:lpstr>旋转岩石滑坡</vt:lpstr>
      <vt:lpstr>不同类别滑坡的对象特征</vt:lpstr>
      <vt:lpstr>平移岩石滑坡</vt:lpstr>
      <vt:lpstr>岩石滑坡</vt:lpstr>
      <vt:lpstr>不同类别滑坡的对象特征</vt:lpstr>
      <vt:lpstr>数据处理</vt:lpstr>
      <vt:lpstr>结果</vt:lpstr>
      <vt:lpstr>数据处理</vt:lpstr>
      <vt:lpstr>滑坡信息提取流程</vt:lpstr>
      <vt:lpstr>精度评价</vt:lpstr>
      <vt:lpstr>与人工解译比较</vt:lpstr>
      <vt:lpstr>滑坡数量精度</vt:lpstr>
      <vt:lpstr>滑坡面积精度</vt:lpstr>
      <vt:lpstr>滑坡信息提取流程</vt:lpstr>
      <vt:lpstr>研究展望</vt:lpstr>
      <vt:lpstr>幻灯片 89</vt:lpstr>
      <vt:lpstr>幻灯片 90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luck</dc:creator>
  <cp:lastModifiedBy>luck</cp:lastModifiedBy>
  <cp:revision>158</cp:revision>
  <dcterms:created xsi:type="dcterms:W3CDTF">2011-05-10T05:35:13Z</dcterms:created>
  <dcterms:modified xsi:type="dcterms:W3CDTF">2011-06-10T03:57:10Z</dcterms:modified>
</cp:coreProperties>
</file>